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0" y="4322446"/>
            <a:ext cx="9144000" cy="1986914"/>
          </a:xfrm>
        </p:spPr>
        <p:txBody>
          <a:bodyPr/>
          <a:lstStyle>
            <a:lvl1pPr marL="0" indent="0" algn="ctr">
              <a:buNone/>
              <a:defRPr sz="2880"/>
            </a:lvl1pPr>
            <a:lvl2pPr marL="548635" indent="0" algn="ctr">
              <a:buNone/>
              <a:defRPr sz="2400"/>
            </a:lvl2pPr>
            <a:lvl3pPr marL="1097269" indent="0" algn="ctr">
              <a:buNone/>
              <a:defRPr sz="2160"/>
            </a:lvl3pPr>
            <a:lvl4pPr marL="1645904" indent="0" algn="ctr">
              <a:buNone/>
              <a:defRPr sz="1920"/>
            </a:lvl4pPr>
            <a:lvl5pPr marL="2194538" indent="0" algn="ctr">
              <a:buNone/>
              <a:defRPr sz="1920"/>
            </a:lvl5pPr>
            <a:lvl6pPr marL="2743173" indent="0" algn="ctr">
              <a:buNone/>
              <a:defRPr sz="1920"/>
            </a:lvl6pPr>
            <a:lvl7pPr marL="3291807" indent="0" algn="ctr">
              <a:buNone/>
              <a:defRPr sz="1920"/>
            </a:lvl7pPr>
            <a:lvl8pPr marL="3840441" indent="0" algn="ctr">
              <a:buNone/>
              <a:defRPr sz="1920"/>
            </a:lvl8pPr>
            <a:lvl9pPr marL="4389076"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35" indent="0">
              <a:buNone/>
              <a:defRPr sz="2400">
                <a:solidFill>
                  <a:schemeClr val="tx1">
                    <a:tint val="75000"/>
                  </a:schemeClr>
                </a:solidFill>
              </a:defRPr>
            </a:lvl2pPr>
            <a:lvl3pPr marL="1097269" indent="0">
              <a:buNone/>
              <a:defRPr sz="2160">
                <a:solidFill>
                  <a:schemeClr val="tx1">
                    <a:tint val="75000"/>
                  </a:schemeClr>
                </a:solidFill>
              </a:defRPr>
            </a:lvl3pPr>
            <a:lvl4pPr marL="1645904" indent="0">
              <a:buNone/>
              <a:defRPr sz="1920">
                <a:solidFill>
                  <a:schemeClr val="tx1">
                    <a:tint val="75000"/>
                  </a:schemeClr>
                </a:solidFill>
              </a:defRPr>
            </a:lvl4pPr>
            <a:lvl5pPr marL="2194538" indent="0">
              <a:buNone/>
              <a:defRPr sz="1920">
                <a:solidFill>
                  <a:schemeClr val="tx1">
                    <a:tint val="75000"/>
                  </a:schemeClr>
                </a:solidFill>
              </a:defRPr>
            </a:lvl5pPr>
            <a:lvl6pPr marL="2743173" indent="0">
              <a:buNone/>
              <a:defRPr sz="1920">
                <a:solidFill>
                  <a:schemeClr val="tx1">
                    <a:tint val="75000"/>
                  </a:schemeClr>
                </a:solidFill>
              </a:defRPr>
            </a:lvl6pPr>
            <a:lvl7pPr marL="3291807" indent="0">
              <a:buNone/>
              <a:defRPr sz="1920">
                <a:solidFill>
                  <a:schemeClr val="tx1">
                    <a:tint val="75000"/>
                  </a:schemeClr>
                </a:solidFill>
              </a:defRPr>
            </a:lvl7pPr>
            <a:lvl8pPr marL="3840441" indent="0">
              <a:buNone/>
              <a:defRPr sz="1920">
                <a:solidFill>
                  <a:schemeClr val="tx1">
                    <a:tint val="75000"/>
                  </a:schemeClr>
                </a:solidFill>
              </a:defRPr>
            </a:lvl8pPr>
            <a:lvl9pPr marL="4389076"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2017396"/>
            <a:ext cx="5157787"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1"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8"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8"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8" y="1184913"/>
            <a:ext cx="617220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184913"/>
            <a:ext cx="6172200" cy="5848350"/>
          </a:xfrm>
        </p:spPr>
        <p:txBody>
          <a:bodyPr anchor="t"/>
          <a:lstStyle>
            <a:lvl1pPr marL="0" indent="0">
              <a:buNone/>
              <a:defRPr sz="3840"/>
            </a:lvl1pPr>
            <a:lvl2pPr marL="548635" indent="0">
              <a:buNone/>
              <a:defRPr sz="3360"/>
            </a:lvl2pPr>
            <a:lvl3pPr marL="1097269" indent="0">
              <a:buNone/>
              <a:defRPr sz="2880"/>
            </a:lvl3pPr>
            <a:lvl4pPr marL="1645904" indent="0">
              <a:buNone/>
              <a:defRPr sz="2400"/>
            </a:lvl4pPr>
            <a:lvl5pPr marL="2194538" indent="0">
              <a:buNone/>
              <a:defRPr sz="2400"/>
            </a:lvl5pPr>
            <a:lvl6pPr marL="2743173" indent="0">
              <a:buNone/>
              <a:defRPr sz="2400"/>
            </a:lvl6pPr>
            <a:lvl7pPr marL="3291807" indent="0">
              <a:buNone/>
              <a:defRPr sz="2400"/>
            </a:lvl7pPr>
            <a:lvl8pPr marL="3840441" indent="0">
              <a:buNone/>
              <a:defRPr sz="2400"/>
            </a:lvl8pPr>
            <a:lvl9pPr marL="4389076"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8150"/>
            <a:ext cx="262890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0"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69"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7" indent="-274317" algn="l" defTabSz="1097269"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52" indent="-274317" algn="l" defTabSz="1097269"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87" indent="-274317" algn="l" defTabSz="1097269"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21"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56"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8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24"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75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93"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69" rtl="0" eaLnBrk="1" latinLnBrk="0" hangingPunct="1">
        <a:defRPr sz="2160" kern="1200">
          <a:solidFill>
            <a:schemeClr val="tx1"/>
          </a:solidFill>
          <a:latin typeface="+mn-lt"/>
          <a:ea typeface="+mn-ea"/>
          <a:cs typeface="+mn-cs"/>
        </a:defRPr>
      </a:lvl1pPr>
      <a:lvl2pPr marL="548635" algn="l" defTabSz="1097269" rtl="0" eaLnBrk="1" latinLnBrk="0" hangingPunct="1">
        <a:defRPr sz="2160" kern="1200">
          <a:solidFill>
            <a:schemeClr val="tx1"/>
          </a:solidFill>
          <a:latin typeface="+mn-lt"/>
          <a:ea typeface="+mn-ea"/>
          <a:cs typeface="+mn-cs"/>
        </a:defRPr>
      </a:lvl2pPr>
      <a:lvl3pPr marL="1097269" algn="l" defTabSz="1097269" rtl="0" eaLnBrk="1" latinLnBrk="0" hangingPunct="1">
        <a:defRPr sz="2160" kern="1200">
          <a:solidFill>
            <a:schemeClr val="tx1"/>
          </a:solidFill>
          <a:latin typeface="+mn-lt"/>
          <a:ea typeface="+mn-ea"/>
          <a:cs typeface="+mn-cs"/>
        </a:defRPr>
      </a:lvl3pPr>
      <a:lvl4pPr marL="1645904" algn="l" defTabSz="1097269" rtl="0" eaLnBrk="1" latinLnBrk="0" hangingPunct="1">
        <a:defRPr sz="2160" kern="1200">
          <a:solidFill>
            <a:schemeClr val="tx1"/>
          </a:solidFill>
          <a:latin typeface="+mn-lt"/>
          <a:ea typeface="+mn-ea"/>
          <a:cs typeface="+mn-cs"/>
        </a:defRPr>
      </a:lvl4pPr>
      <a:lvl5pPr marL="2194538" algn="l" defTabSz="1097269" rtl="0" eaLnBrk="1" latinLnBrk="0" hangingPunct="1">
        <a:defRPr sz="2160" kern="1200">
          <a:solidFill>
            <a:schemeClr val="tx1"/>
          </a:solidFill>
          <a:latin typeface="+mn-lt"/>
          <a:ea typeface="+mn-ea"/>
          <a:cs typeface="+mn-cs"/>
        </a:defRPr>
      </a:lvl5pPr>
      <a:lvl6pPr marL="2743173" algn="l" defTabSz="1097269" rtl="0" eaLnBrk="1" latinLnBrk="0" hangingPunct="1">
        <a:defRPr sz="2160" kern="1200">
          <a:solidFill>
            <a:schemeClr val="tx1"/>
          </a:solidFill>
          <a:latin typeface="+mn-lt"/>
          <a:ea typeface="+mn-ea"/>
          <a:cs typeface="+mn-cs"/>
        </a:defRPr>
      </a:lvl6pPr>
      <a:lvl7pPr marL="3291807" algn="l" defTabSz="1097269" rtl="0" eaLnBrk="1" latinLnBrk="0" hangingPunct="1">
        <a:defRPr sz="2160" kern="1200">
          <a:solidFill>
            <a:schemeClr val="tx1"/>
          </a:solidFill>
          <a:latin typeface="+mn-lt"/>
          <a:ea typeface="+mn-ea"/>
          <a:cs typeface="+mn-cs"/>
        </a:defRPr>
      </a:lvl7pPr>
      <a:lvl8pPr marL="3840441" algn="l" defTabSz="1097269" rtl="0" eaLnBrk="1" latinLnBrk="0" hangingPunct="1">
        <a:defRPr sz="2160" kern="1200">
          <a:solidFill>
            <a:schemeClr val="tx1"/>
          </a:solidFill>
          <a:latin typeface="+mn-lt"/>
          <a:ea typeface="+mn-ea"/>
          <a:cs typeface="+mn-cs"/>
        </a:defRPr>
      </a:lvl8pPr>
      <a:lvl9pPr marL="4389076" algn="l" defTabSz="1097269"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424731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&amp; 2nd</a:t>
            </a:r>
            <a:r>
              <a:rPr lang="en-US" sz="2400" dirty="0">
                <a:latin typeface="Times New Roman" panose="02020603050405020304" pitchFamily="18" charset="0"/>
                <a:cs typeface="Times New Roman" panose="02020603050405020304" pitchFamily="18" charset="0"/>
              </a:rPr>
              <a:t> Grade Word Math Problem 1</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At the zoo there are </a:t>
            </a:r>
            <a:r>
              <a:rPr lang="en-US" sz="2400" b="1" dirty="0">
                <a:latin typeface="Times New Roman" panose="02020603050405020304" pitchFamily="18" charset="0"/>
                <a:cs typeface="Times New Roman" panose="02020603050405020304" pitchFamily="18" charset="0"/>
              </a:rPr>
              <a:t>14</a:t>
            </a:r>
            <a:r>
              <a:rPr lang="en-US" sz="2400" dirty="0">
                <a:latin typeface="Times New Roman" panose="02020603050405020304" pitchFamily="18" charset="0"/>
                <a:cs typeface="Times New Roman" panose="02020603050405020304" pitchFamily="18" charset="0"/>
              </a:rPr>
              <a:t> Monkeys in the cage</a:t>
            </a:r>
            <a:r>
              <a:rPr lang="en-US" sz="2400" b="1" dirty="0">
                <a:latin typeface="Times New Roman" panose="02020603050405020304" pitchFamily="18" charset="0"/>
                <a:cs typeface="Times New Roman" panose="02020603050405020304" pitchFamily="18" charset="0"/>
              </a:rPr>
              <a:t>.  8</a:t>
            </a:r>
            <a:r>
              <a:rPr lang="en-US" sz="2400" dirty="0">
                <a:latin typeface="Times New Roman" panose="02020603050405020304" pitchFamily="18" charset="0"/>
                <a:cs typeface="Times New Roman" panose="02020603050405020304" pitchFamily="18" charset="0"/>
              </a:rPr>
              <a:t> of the monkeys are adults and the rest are baby monkeys draw below in the boxes below a circle for each monkey.  </a:t>
            </a:r>
            <a:r>
              <a:rPr lang="en-US" sz="2400" b="1" dirty="0">
                <a:latin typeface="Times New Roman" panose="02020603050405020304" pitchFamily="18" charset="0"/>
                <a:cs typeface="Times New Roman" panose="02020603050405020304" pitchFamily="18" charset="0"/>
              </a:rPr>
              <a:t>How many monkeys are babies? ______</a:t>
            </a:r>
          </a:p>
          <a:p>
            <a:endParaRPr lang="en-US" sz="2400" b="1" dirty="0">
              <a:latin typeface="Times New Roman" panose="02020603050405020304" pitchFamily="18" charset="0"/>
              <a:cs typeface="Times New Roman" panose="02020603050405020304" pitchFamily="18" charset="0"/>
            </a:endParaRPr>
          </a:p>
          <a:p>
            <a:endParaRPr lang="en-US" b="1" dirty="0"/>
          </a:p>
          <a:p>
            <a:endParaRPr lang="en-US" b="1" dirty="0"/>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02786"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1890946" y="5074728"/>
            <a:ext cx="182903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ADULTS</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461684" y="5078082"/>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BABY MONKEYS</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8" y="4598417"/>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Babies?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5" y="5074727"/>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7004484" y="5074727"/>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A0E56588-9A3D-4335-9ACC-10DA6FE2E652}"/>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573351" y="5527918"/>
            <a:ext cx="816745" cy="756452"/>
          </a:xfrm>
          <a:prstGeom prst="rect">
            <a:avLst/>
          </a:prstGeom>
        </p:spPr>
      </p:pic>
      <p:sp>
        <p:nvSpPr>
          <p:cNvPr id="21" name="TextBox 20">
            <a:extLst>
              <a:ext uri="{FF2B5EF4-FFF2-40B4-BE49-F238E27FC236}">
                <a16:creationId xmlns:a16="http://schemas.microsoft.com/office/drawing/2014/main" id="{CBFC6B30-70FD-4D5A-917B-EA8B7CAC1A45}"/>
              </a:ext>
            </a:extLst>
          </p:cNvPr>
          <p:cNvSpPr txBox="1"/>
          <p:nvPr/>
        </p:nvSpPr>
        <p:spPr>
          <a:xfrm>
            <a:off x="7272293" y="492422"/>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35" name="Picture 34">
            <a:extLst>
              <a:ext uri="{FF2B5EF4-FFF2-40B4-BE49-F238E27FC236}">
                <a16:creationId xmlns:a16="http://schemas.microsoft.com/office/drawing/2014/main" id="{1D0FCD6A-08F6-44B8-9D99-6A447F7A4EFC}"/>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777770" y="6210944"/>
            <a:ext cx="816745" cy="756452"/>
          </a:xfrm>
          <a:prstGeom prst="rect">
            <a:avLst/>
          </a:prstGeom>
        </p:spPr>
      </p:pic>
      <p:pic>
        <p:nvPicPr>
          <p:cNvPr id="36" name="Picture 35">
            <a:extLst>
              <a:ext uri="{FF2B5EF4-FFF2-40B4-BE49-F238E27FC236}">
                <a16:creationId xmlns:a16="http://schemas.microsoft.com/office/drawing/2014/main" id="{3CBBD7FE-C4AB-433F-A461-0A9470E7C5E0}"/>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869478" y="7305019"/>
            <a:ext cx="816745" cy="756452"/>
          </a:xfrm>
          <a:prstGeom prst="rect">
            <a:avLst/>
          </a:prstGeom>
        </p:spPr>
      </p:pic>
      <p:pic>
        <p:nvPicPr>
          <p:cNvPr id="37" name="Picture 36">
            <a:extLst>
              <a:ext uri="{FF2B5EF4-FFF2-40B4-BE49-F238E27FC236}">
                <a16:creationId xmlns:a16="http://schemas.microsoft.com/office/drawing/2014/main" id="{68E6D924-0A2E-4026-8EE6-DE445E7E0AC3}"/>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817186" y="7334687"/>
            <a:ext cx="816745" cy="756452"/>
          </a:xfrm>
          <a:prstGeom prst="rect">
            <a:avLst/>
          </a:prstGeom>
        </p:spPr>
      </p:pic>
      <p:pic>
        <p:nvPicPr>
          <p:cNvPr id="38" name="Picture 37">
            <a:extLst>
              <a:ext uri="{FF2B5EF4-FFF2-40B4-BE49-F238E27FC236}">
                <a16:creationId xmlns:a16="http://schemas.microsoft.com/office/drawing/2014/main" id="{6EA29724-D6B1-46AF-9CF3-B4E92EBBFCA1}"/>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821214" y="7334687"/>
            <a:ext cx="816745" cy="756452"/>
          </a:xfrm>
          <a:prstGeom prst="rect">
            <a:avLst/>
          </a:prstGeom>
        </p:spPr>
      </p:pic>
      <p:pic>
        <p:nvPicPr>
          <p:cNvPr id="39" name="Picture 38">
            <a:extLst>
              <a:ext uri="{FF2B5EF4-FFF2-40B4-BE49-F238E27FC236}">
                <a16:creationId xmlns:a16="http://schemas.microsoft.com/office/drawing/2014/main" id="{2DE42F98-52C0-4A82-B834-4400C9F74E57}"/>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764894" y="7314908"/>
            <a:ext cx="816745" cy="756452"/>
          </a:xfrm>
          <a:prstGeom prst="rect">
            <a:avLst/>
          </a:prstGeom>
        </p:spPr>
      </p:pic>
      <p:pic>
        <p:nvPicPr>
          <p:cNvPr id="40" name="Picture 39">
            <a:extLst>
              <a:ext uri="{FF2B5EF4-FFF2-40B4-BE49-F238E27FC236}">
                <a16:creationId xmlns:a16="http://schemas.microsoft.com/office/drawing/2014/main" id="{215484AD-693A-4E04-ABFE-7D6CAA38D498}"/>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785056" y="7295129"/>
            <a:ext cx="816745" cy="756452"/>
          </a:xfrm>
          <a:prstGeom prst="rect">
            <a:avLst/>
          </a:prstGeom>
        </p:spPr>
      </p:pic>
      <p:pic>
        <p:nvPicPr>
          <p:cNvPr id="41" name="Picture 40">
            <a:extLst>
              <a:ext uri="{FF2B5EF4-FFF2-40B4-BE49-F238E27FC236}">
                <a16:creationId xmlns:a16="http://schemas.microsoft.com/office/drawing/2014/main" id="{25B2DF34-9BFE-41EF-99DE-7B5E32CD9993}"/>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1729281" y="6210944"/>
            <a:ext cx="816745" cy="756452"/>
          </a:xfrm>
          <a:prstGeom prst="rect">
            <a:avLst/>
          </a:prstGeom>
        </p:spPr>
      </p:pic>
      <p:pic>
        <p:nvPicPr>
          <p:cNvPr id="42" name="Picture 41">
            <a:extLst>
              <a:ext uri="{FF2B5EF4-FFF2-40B4-BE49-F238E27FC236}">
                <a16:creationId xmlns:a16="http://schemas.microsoft.com/office/drawing/2014/main" id="{8F5C0E49-3D0E-4EEA-84DA-A4C928A0D5B8}"/>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2782919" y="6291070"/>
            <a:ext cx="816745" cy="756452"/>
          </a:xfrm>
          <a:prstGeom prst="rect">
            <a:avLst/>
          </a:prstGeom>
        </p:spPr>
      </p:pic>
      <p:pic>
        <p:nvPicPr>
          <p:cNvPr id="43" name="Picture 42">
            <a:extLst>
              <a:ext uri="{FF2B5EF4-FFF2-40B4-BE49-F238E27FC236}">
                <a16:creationId xmlns:a16="http://schemas.microsoft.com/office/drawing/2014/main" id="{7F6A8898-484F-49ED-9694-F07F600F75F3}"/>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1475406" y="5491207"/>
            <a:ext cx="816745" cy="756452"/>
          </a:xfrm>
          <a:prstGeom prst="rect">
            <a:avLst/>
          </a:prstGeom>
        </p:spPr>
      </p:pic>
      <p:pic>
        <p:nvPicPr>
          <p:cNvPr id="44" name="Picture 43">
            <a:extLst>
              <a:ext uri="{FF2B5EF4-FFF2-40B4-BE49-F238E27FC236}">
                <a16:creationId xmlns:a16="http://schemas.microsoft.com/office/drawing/2014/main" id="{CFB097D8-4E04-434D-AA61-F00B91838CAC}"/>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2488200" y="5504524"/>
            <a:ext cx="816745" cy="756452"/>
          </a:xfrm>
          <a:prstGeom prst="rect">
            <a:avLst/>
          </a:prstGeom>
        </p:spPr>
      </p:pic>
      <p:pic>
        <p:nvPicPr>
          <p:cNvPr id="45" name="Picture 44">
            <a:extLst>
              <a:ext uri="{FF2B5EF4-FFF2-40B4-BE49-F238E27FC236}">
                <a16:creationId xmlns:a16="http://schemas.microsoft.com/office/drawing/2014/main" id="{B192B5E3-59D0-405D-BAE1-BAEAAF624280}"/>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3631941" y="5504524"/>
            <a:ext cx="816745" cy="756452"/>
          </a:xfrm>
          <a:prstGeom prst="rect">
            <a:avLst/>
          </a:prstGeom>
        </p:spPr>
      </p:pic>
      <p:pic>
        <p:nvPicPr>
          <p:cNvPr id="46" name="Picture 45">
            <a:extLst>
              <a:ext uri="{FF2B5EF4-FFF2-40B4-BE49-F238E27FC236}">
                <a16:creationId xmlns:a16="http://schemas.microsoft.com/office/drawing/2014/main" id="{F94550C0-4991-4863-A944-32827C0B8964}"/>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873506" y="7295129"/>
            <a:ext cx="816745" cy="756452"/>
          </a:xfrm>
          <a:prstGeom prst="rect">
            <a:avLst/>
          </a:prstGeom>
        </p:spPr>
      </p:pic>
      <p:pic>
        <p:nvPicPr>
          <p:cNvPr id="47" name="Picture 46">
            <a:extLst>
              <a:ext uri="{FF2B5EF4-FFF2-40B4-BE49-F238E27FC236}">
                <a16:creationId xmlns:a16="http://schemas.microsoft.com/office/drawing/2014/main" id="{366A6D1D-CCCE-4AA5-96DF-C8A90E56360E}"/>
              </a:ext>
            </a:extLst>
          </p:cNvPr>
          <p:cNvPicPr/>
          <p:nvPr/>
        </p:nvPicPr>
        <p:blipFill>
          <a:blip r:embed="rId2" cstate="print">
            <a:extLst>
              <a:ext uri="{BEBA8EAE-BF5A-486C-A8C5-ECC9F3942E4B}">
                <a14:imgProps xmlns:a14="http://schemas.microsoft.com/office/drawing/2010/main">
                  <a14:imgLayer r:embed="rId3">
                    <a14:imgEffect>
                      <a14:backgroundRemoval t="0" b="95699" l="0" r="93694"/>
                    </a14:imgEffect>
                  </a14:imgLayer>
                </a14:imgProps>
              </a:ext>
              <a:ext uri="{28A0092B-C50C-407E-A947-70E740481C1C}">
                <a14:useLocalDpi xmlns:a14="http://schemas.microsoft.com/office/drawing/2010/main" val="0"/>
              </a:ext>
            </a:extLst>
          </a:blip>
          <a:stretch>
            <a:fillRect/>
          </a:stretch>
        </p:blipFill>
        <p:spPr>
          <a:xfrm>
            <a:off x="4278465" y="6293671"/>
            <a:ext cx="816745" cy="756452"/>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267765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LESSON  2</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There are </a:t>
            </a:r>
            <a:r>
              <a:rPr lang="en-US" sz="2400" b="1" dirty="0">
                <a:latin typeface="Times New Roman" panose="02020603050405020304" pitchFamily="18" charset="0"/>
                <a:cs typeface="Times New Roman" panose="02020603050405020304" pitchFamily="18" charset="0"/>
              </a:rPr>
              <a:t>13</a:t>
            </a:r>
            <a:r>
              <a:rPr lang="en-US" sz="2400" dirty="0">
                <a:latin typeface="Times New Roman" panose="02020603050405020304" pitchFamily="18" charset="0"/>
                <a:cs typeface="Times New Roman" panose="02020603050405020304" pitchFamily="18" charset="0"/>
              </a:rPr>
              <a:t> fish in the fish tank.  Lisa has </a:t>
            </a:r>
            <a:r>
              <a:rPr lang="en-US" sz="2400" b="1" dirty="0">
                <a:latin typeface="Times New Roman" panose="02020603050405020304" pitchFamily="18" charset="0"/>
                <a:cs typeface="Times New Roman" panose="02020603050405020304" pitchFamily="18" charset="0"/>
              </a:rPr>
              <a:t>3 </a:t>
            </a:r>
            <a:r>
              <a:rPr lang="en-US" sz="2400" dirty="0">
                <a:latin typeface="Times New Roman" panose="02020603050405020304" pitchFamily="18" charset="0"/>
                <a:cs typeface="Times New Roman" panose="02020603050405020304" pitchFamily="18" charset="0"/>
              </a:rPr>
              <a:t>fish and the rest of the fish are Bobbies   Please draw fish in the boxes below to answer this question.  </a:t>
            </a:r>
            <a:r>
              <a:rPr lang="en-US" sz="2400" b="1" dirty="0">
                <a:latin typeface="Times New Roman" panose="02020603050405020304" pitchFamily="18" charset="0"/>
                <a:cs typeface="Times New Roman" panose="02020603050405020304" pitchFamily="18" charset="0"/>
              </a:rPr>
              <a:t>How</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many fish are Bobby’s fish</a:t>
            </a:r>
            <a:r>
              <a:rPr lang="en-US" sz="2400" dirty="0">
                <a:latin typeface="Times New Roman" panose="02020603050405020304" pitchFamily="18" charset="0"/>
                <a:cs typeface="Times New Roman" panose="02020603050405020304" pitchFamily="18" charset="0"/>
              </a:rPr>
              <a:t>___?</a:t>
            </a:r>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63AEBF28-D601-4FBF-857A-9BA3CE2A202E}"/>
              </a:ext>
            </a:extLst>
          </p:cNvPr>
          <p:cNvSpPr/>
          <p:nvPr/>
        </p:nvSpPr>
        <p:spPr>
          <a:xfrm>
            <a:off x="6095886" y="5182170"/>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1755437" y="4695835"/>
            <a:ext cx="182903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LISA</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701519" y="4707234"/>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BOBBY</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FISH?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64706" y="4674321"/>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6992337" y="4647928"/>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0" y="1085295"/>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28" name="Picture 27">
            <a:extLst>
              <a:ext uri="{FF2B5EF4-FFF2-40B4-BE49-F238E27FC236}">
                <a16:creationId xmlns:a16="http://schemas.microsoft.com/office/drawing/2014/main" id="{6EB46186-7A4F-4429-8202-5BD9274A5F4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7588" y="5597433"/>
            <a:ext cx="956412" cy="608359"/>
          </a:xfrm>
          <a:prstGeom prst="rect">
            <a:avLst/>
          </a:prstGeom>
        </p:spPr>
      </p:pic>
      <p:pic>
        <p:nvPicPr>
          <p:cNvPr id="29" name="Picture 28">
            <a:extLst>
              <a:ext uri="{FF2B5EF4-FFF2-40B4-BE49-F238E27FC236}">
                <a16:creationId xmlns:a16="http://schemas.microsoft.com/office/drawing/2014/main" id="{61D57E04-7F31-4EB5-8CF4-53F2C2DAB65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434003" y="5597434"/>
            <a:ext cx="956412" cy="608359"/>
          </a:xfrm>
          <a:prstGeom prst="rect">
            <a:avLst/>
          </a:prstGeom>
        </p:spPr>
      </p:pic>
      <p:pic>
        <p:nvPicPr>
          <p:cNvPr id="30" name="Picture 29">
            <a:extLst>
              <a:ext uri="{FF2B5EF4-FFF2-40B4-BE49-F238E27FC236}">
                <a16:creationId xmlns:a16="http://schemas.microsoft.com/office/drawing/2014/main" id="{5D82FB28-76F4-47D9-9AC0-1DD2D517013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092950" y="5686113"/>
            <a:ext cx="956412" cy="608359"/>
          </a:xfrm>
          <a:prstGeom prst="rect">
            <a:avLst/>
          </a:prstGeom>
        </p:spPr>
      </p:pic>
      <p:pic>
        <p:nvPicPr>
          <p:cNvPr id="31" name="Picture 30">
            <a:extLst>
              <a:ext uri="{FF2B5EF4-FFF2-40B4-BE49-F238E27FC236}">
                <a16:creationId xmlns:a16="http://schemas.microsoft.com/office/drawing/2014/main" id="{710F4EFB-1EFC-4567-91C6-2487B76002C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15400" y="6918825"/>
            <a:ext cx="956412" cy="608359"/>
          </a:xfrm>
          <a:prstGeom prst="rect">
            <a:avLst/>
          </a:prstGeom>
        </p:spPr>
      </p:pic>
      <p:pic>
        <p:nvPicPr>
          <p:cNvPr id="32" name="Picture 31">
            <a:extLst>
              <a:ext uri="{FF2B5EF4-FFF2-40B4-BE49-F238E27FC236}">
                <a16:creationId xmlns:a16="http://schemas.microsoft.com/office/drawing/2014/main" id="{2A054A9C-F5F7-49D6-AE38-33C2D22409E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72450" y="6932586"/>
            <a:ext cx="956412" cy="608359"/>
          </a:xfrm>
          <a:prstGeom prst="rect">
            <a:avLst/>
          </a:prstGeom>
        </p:spPr>
      </p:pic>
      <p:pic>
        <p:nvPicPr>
          <p:cNvPr id="34" name="Picture 33">
            <a:extLst>
              <a:ext uri="{FF2B5EF4-FFF2-40B4-BE49-F238E27FC236}">
                <a16:creationId xmlns:a16="http://schemas.microsoft.com/office/drawing/2014/main" id="{A6A921C3-D7B0-4C7B-80A1-572264E81BB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50795" y="6946347"/>
            <a:ext cx="956412" cy="608359"/>
          </a:xfrm>
          <a:prstGeom prst="rect">
            <a:avLst/>
          </a:prstGeom>
        </p:spPr>
      </p:pic>
      <p:pic>
        <p:nvPicPr>
          <p:cNvPr id="48" name="Picture 47">
            <a:extLst>
              <a:ext uri="{FF2B5EF4-FFF2-40B4-BE49-F238E27FC236}">
                <a16:creationId xmlns:a16="http://schemas.microsoft.com/office/drawing/2014/main" id="{ADA5EEE8-123B-467C-9425-617C77B9B5A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94665" y="6962683"/>
            <a:ext cx="956412" cy="608359"/>
          </a:xfrm>
          <a:prstGeom prst="rect">
            <a:avLst/>
          </a:prstGeom>
        </p:spPr>
      </p:pic>
      <p:pic>
        <p:nvPicPr>
          <p:cNvPr id="49" name="Picture 48">
            <a:extLst>
              <a:ext uri="{FF2B5EF4-FFF2-40B4-BE49-F238E27FC236}">
                <a16:creationId xmlns:a16="http://schemas.microsoft.com/office/drawing/2014/main" id="{2F18DBBD-E2BC-44B2-BEED-C06CE1ABE2E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07282" y="6955803"/>
            <a:ext cx="956412" cy="608359"/>
          </a:xfrm>
          <a:prstGeom prst="rect">
            <a:avLst/>
          </a:prstGeom>
        </p:spPr>
      </p:pic>
      <p:pic>
        <p:nvPicPr>
          <p:cNvPr id="50" name="Picture 49">
            <a:extLst>
              <a:ext uri="{FF2B5EF4-FFF2-40B4-BE49-F238E27FC236}">
                <a16:creationId xmlns:a16="http://schemas.microsoft.com/office/drawing/2014/main" id="{7471D8A7-1A0D-4923-B8E1-5EE344A2F1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9958" y="6932586"/>
            <a:ext cx="956412" cy="608359"/>
          </a:xfrm>
          <a:prstGeom prst="rect">
            <a:avLst/>
          </a:prstGeom>
        </p:spPr>
      </p:pic>
      <p:pic>
        <p:nvPicPr>
          <p:cNvPr id="51" name="Picture 50">
            <a:extLst>
              <a:ext uri="{FF2B5EF4-FFF2-40B4-BE49-F238E27FC236}">
                <a16:creationId xmlns:a16="http://schemas.microsoft.com/office/drawing/2014/main" id="{5B931CDE-9742-43F5-BCE7-7D4AAECAB35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73471" y="6972045"/>
            <a:ext cx="956412" cy="608359"/>
          </a:xfrm>
          <a:prstGeom prst="rect">
            <a:avLst/>
          </a:prstGeom>
        </p:spPr>
      </p:pic>
      <p:pic>
        <p:nvPicPr>
          <p:cNvPr id="52" name="Picture 51">
            <a:extLst>
              <a:ext uri="{FF2B5EF4-FFF2-40B4-BE49-F238E27FC236}">
                <a16:creationId xmlns:a16="http://schemas.microsoft.com/office/drawing/2014/main" id="{903169E8-472C-4B64-AA0E-EF518E8C6D4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756799" y="6990665"/>
            <a:ext cx="956412" cy="608359"/>
          </a:xfrm>
          <a:prstGeom prst="rect">
            <a:avLst/>
          </a:prstGeom>
        </p:spPr>
      </p:pic>
      <p:pic>
        <p:nvPicPr>
          <p:cNvPr id="22" name="Picture 21">
            <a:extLst>
              <a:ext uri="{FF2B5EF4-FFF2-40B4-BE49-F238E27FC236}">
                <a16:creationId xmlns:a16="http://schemas.microsoft.com/office/drawing/2014/main" id="{6C3D1096-C3CF-4969-BFAB-13201B7BB96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825912" y="6962683"/>
            <a:ext cx="956412" cy="608359"/>
          </a:xfrm>
          <a:prstGeom prst="rect">
            <a:avLst/>
          </a:prstGeom>
        </p:spPr>
      </p:pic>
      <p:pic>
        <p:nvPicPr>
          <p:cNvPr id="23" name="Picture 22">
            <a:extLst>
              <a:ext uri="{FF2B5EF4-FFF2-40B4-BE49-F238E27FC236}">
                <a16:creationId xmlns:a16="http://schemas.microsoft.com/office/drawing/2014/main" id="{08871498-2705-44D2-A3A4-7AE5BD31DE2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052753" y="6959574"/>
            <a:ext cx="956412" cy="608359"/>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0"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559637" y="1110018"/>
            <a:ext cx="10022889" cy="3046988"/>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b="1" dirty="0">
                <a:latin typeface="Times New Roman" panose="02020603050405020304" pitchFamily="18" charset="0"/>
                <a:cs typeface="Times New Roman" panose="02020603050405020304" pitchFamily="18" charset="0"/>
              </a:rPr>
              <a:t>Penny read 8 of the 19 books that were on the shelf.  Her brother Danny read the rest of the books on the shelf.  How many books did Danny read?  Please draw below books in Danny’s box to answer this question.  How many Books did Danny read ______?</a:t>
            </a:r>
          </a:p>
          <a:p>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t>Penny read </a:t>
            </a:r>
            <a:r>
              <a:rPr lang="en-US" b="1"/>
              <a:t>8</a:t>
            </a:r>
            <a:r>
              <a:rPr lang="en-US"/>
              <a:t> of the </a:t>
            </a:r>
            <a:r>
              <a:rPr lang="en-US" b="1"/>
              <a:t>19</a:t>
            </a:r>
            <a:r>
              <a:rPr lang="en-US"/>
              <a:t> books that were on the shelf.  Her brother Danny read the rest of the books on the shelf.  How many books did Danny read?  Please draw below books in Danny’s box to answer this question.  </a:t>
            </a:r>
            <a:r>
              <a:rPr lang="en-US" b="1"/>
              <a:t>How many Books did</a:t>
            </a:r>
            <a:r>
              <a:rPr lang="en-US"/>
              <a:t> </a:t>
            </a:r>
            <a:r>
              <a:rPr lang="en-US" b="1"/>
              <a:t>Danny read ______?</a:t>
            </a: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1755437" y="4695835"/>
            <a:ext cx="182903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PENNY</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701519" y="4707234"/>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DANNY</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BOOKS?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569065"/>
            <a:ext cx="508482" cy="383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992337" y="4647928"/>
            <a:ext cx="565359" cy="51249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19" y="310020"/>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33" name="Picture 32">
            <a:extLst>
              <a:ext uri="{FF2B5EF4-FFF2-40B4-BE49-F238E27FC236}">
                <a16:creationId xmlns:a16="http://schemas.microsoft.com/office/drawing/2014/main" id="{07C18EED-0172-45BA-A59A-4A759F2FCBE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73572" y="5239269"/>
            <a:ext cx="4472586" cy="1363549"/>
          </a:xfrm>
          <a:prstGeom prst="rect">
            <a:avLst/>
          </a:prstGeom>
        </p:spPr>
      </p:pic>
      <p:pic>
        <p:nvPicPr>
          <p:cNvPr id="30" name="Picture 2" descr="Picturing and Poeting | General Non-Fiction | Phaidon Store">
            <a:extLst>
              <a:ext uri="{FF2B5EF4-FFF2-40B4-BE49-F238E27FC236}">
                <a16:creationId xmlns:a16="http://schemas.microsoft.com/office/drawing/2014/main" id="{B10DEB73-E482-4F81-8897-7F1CD0FC190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19701" y="6789942"/>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icturing and Poeting | General Non-Fiction | Phaidon Store">
            <a:extLst>
              <a:ext uri="{FF2B5EF4-FFF2-40B4-BE49-F238E27FC236}">
                <a16:creationId xmlns:a16="http://schemas.microsoft.com/office/drawing/2014/main" id="{1FF575E2-CF8B-4C34-95D7-E0F73171B74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317464" y="6862506"/>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Picturing and Poeting | General Non-Fiction | Phaidon Store">
            <a:extLst>
              <a:ext uri="{FF2B5EF4-FFF2-40B4-BE49-F238E27FC236}">
                <a16:creationId xmlns:a16="http://schemas.microsoft.com/office/drawing/2014/main" id="{EDCBEF3C-165E-40C0-B5B1-9FA2CBC99C3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628704" y="6923289"/>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Picturing and Poeting | General Non-Fiction | Phaidon Store">
            <a:extLst>
              <a:ext uri="{FF2B5EF4-FFF2-40B4-BE49-F238E27FC236}">
                <a16:creationId xmlns:a16="http://schemas.microsoft.com/office/drawing/2014/main" id="{F7A57772-74E3-4531-A486-4B6FBB6BA93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938233" y="6903028"/>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Picturing and Poeting | General Non-Fiction | Phaidon Store">
            <a:extLst>
              <a:ext uri="{FF2B5EF4-FFF2-40B4-BE49-F238E27FC236}">
                <a16:creationId xmlns:a16="http://schemas.microsoft.com/office/drawing/2014/main" id="{9F54AC3A-BBB3-4C7A-9A01-52186A7172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1318896" y="6882767"/>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Picturing and Poeting | General Non-Fiction | Phaidon Store">
            <a:extLst>
              <a:ext uri="{FF2B5EF4-FFF2-40B4-BE49-F238E27FC236}">
                <a16:creationId xmlns:a16="http://schemas.microsoft.com/office/drawing/2014/main" id="{3923664A-93D9-4151-BFAE-3B0A3BD329F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1717414" y="6874944"/>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Picturing and Poeting | General Non-Fiction | Phaidon Store">
            <a:extLst>
              <a:ext uri="{FF2B5EF4-FFF2-40B4-BE49-F238E27FC236}">
                <a16:creationId xmlns:a16="http://schemas.microsoft.com/office/drawing/2014/main" id="{90269D50-843A-4DAA-8CD0-97806D6E36C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2115932" y="6854535"/>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Picturing and Poeting | General Non-Fiction | Phaidon Store">
            <a:extLst>
              <a:ext uri="{FF2B5EF4-FFF2-40B4-BE49-F238E27FC236}">
                <a16:creationId xmlns:a16="http://schemas.microsoft.com/office/drawing/2014/main" id="{83587FAF-D22B-4913-942B-BCD9DC18230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2578701" y="6879223"/>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Picturing and Poeting | General Non-Fiction | Phaidon Store">
            <a:extLst>
              <a:ext uri="{FF2B5EF4-FFF2-40B4-BE49-F238E27FC236}">
                <a16:creationId xmlns:a16="http://schemas.microsoft.com/office/drawing/2014/main" id="{C5F60904-BC4F-4F28-81DA-BF6F8CCEB29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3008093" y="6890879"/>
            <a:ext cx="1152749" cy="153994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Picturing and Poeting | General Non-Fiction | Phaidon Store">
            <a:extLst>
              <a:ext uri="{FF2B5EF4-FFF2-40B4-BE49-F238E27FC236}">
                <a16:creationId xmlns:a16="http://schemas.microsoft.com/office/drawing/2014/main" id="{2227A0EE-FABD-4BC3-A700-B40969B569A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3369126" y="6862506"/>
            <a:ext cx="1128971" cy="153994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Picturing and Poeting | General Non-Fiction | Phaidon Store">
            <a:extLst>
              <a:ext uri="{FF2B5EF4-FFF2-40B4-BE49-F238E27FC236}">
                <a16:creationId xmlns:a16="http://schemas.microsoft.com/office/drawing/2014/main" id="{4C133F91-C05E-41AD-810D-C20A4885AED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11" b="98291" l="3091" r="95214"/>
                    </a14:imgEffect>
                  </a14:imgLayer>
                </a14:imgProps>
              </a:ext>
              <a:ext uri="{28A0092B-C50C-407E-A947-70E740481C1C}">
                <a14:useLocalDpi xmlns:a14="http://schemas.microsoft.com/office/drawing/2010/main" val="0"/>
              </a:ext>
            </a:extLst>
          </a:blip>
          <a:srcRect/>
          <a:stretch>
            <a:fillRect/>
          </a:stretch>
        </p:blipFill>
        <p:spPr bwMode="auto">
          <a:xfrm>
            <a:off x="3904708" y="6854535"/>
            <a:ext cx="1128971" cy="1539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TotalTime>
  <Words>279</Words>
  <Application>Microsoft Office PowerPoint</Application>
  <PresentationFormat>Custom</PresentationFormat>
  <Paragraphs>33</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9</cp:revision>
  <dcterms:created xsi:type="dcterms:W3CDTF">2021-05-14T15:09:52Z</dcterms:created>
  <dcterms:modified xsi:type="dcterms:W3CDTF">2021-05-20T10:06:48Z</dcterms:modified>
</cp:coreProperties>
</file>