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8" r:id="rId8"/>
    <p:sldId id="267" r:id="rId9"/>
    <p:sldId id="262" r:id="rId10"/>
    <p:sldId id="263" r:id="rId11"/>
    <p:sldId id="264" r:id="rId12"/>
    <p:sldId id="265" r:id="rId13"/>
    <p:sldId id="266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82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35ADB-A48C-454E-AA8A-984FEE837974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8A37A-FDD3-41E0-9FB2-CCC76CF59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850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35ADB-A48C-454E-AA8A-984FEE837974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8A37A-FDD3-41E0-9FB2-CCC76CF59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529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35ADB-A48C-454E-AA8A-984FEE837974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8A37A-FDD3-41E0-9FB2-CCC76CF59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194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35ADB-A48C-454E-AA8A-984FEE837974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8A37A-FDD3-41E0-9FB2-CCC76CF59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964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35ADB-A48C-454E-AA8A-984FEE837974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8A37A-FDD3-41E0-9FB2-CCC76CF59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30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35ADB-A48C-454E-AA8A-984FEE837974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8A37A-FDD3-41E0-9FB2-CCC76CF59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217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35ADB-A48C-454E-AA8A-984FEE837974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8A37A-FDD3-41E0-9FB2-CCC76CF59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1713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35ADB-A48C-454E-AA8A-984FEE837974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8A37A-FDD3-41E0-9FB2-CCC76CF59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976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35ADB-A48C-454E-AA8A-984FEE837974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8A37A-FDD3-41E0-9FB2-CCC76CF59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170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35ADB-A48C-454E-AA8A-984FEE837974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8A37A-FDD3-41E0-9FB2-CCC76CF59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560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35ADB-A48C-454E-AA8A-984FEE837974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8A37A-FDD3-41E0-9FB2-CCC76CF59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895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935ADB-A48C-454E-AA8A-984FEE837974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D8A37A-FDD3-41E0-9FB2-CCC76CF59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211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slide" Target="slide14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slide" Target="slide15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slide" Target="slide15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slide" Target="slide1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slide" Target="slide1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slide" Target="slide1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slide" Target="slide1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slide" Target="slide1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slide" Target="slide1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slide" Target="slide1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slide" Target="slide1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slide" Target="slide1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503" y="4170363"/>
            <a:ext cx="8900160" cy="1620837"/>
          </a:xfrm>
        </p:spPr>
        <p:txBody>
          <a:bodyPr>
            <a:noAutofit/>
          </a:bodyPr>
          <a:lstStyle/>
          <a:p>
            <a:r>
              <a:rPr lang="en-US" sz="8000" dirty="0">
                <a:latin typeface="Bahnschrift Condensed" panose="020B0502040204020203" pitchFamily="34" charset="0"/>
              </a:rPr>
              <a:t>Vocabulary Review</a:t>
            </a:r>
          </a:p>
        </p:txBody>
      </p:sp>
      <p:pic>
        <p:nvPicPr>
          <p:cNvPr id="1026" name="Picture 2" descr="Tinker Cad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9720" y="426720"/>
            <a:ext cx="6262246" cy="3912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2732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2047148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Bahnschrift Condensed" panose="020B0502040204020203" pitchFamily="34" charset="0"/>
              </a:rPr>
              <a:t>What is a file format commonly used for 3D printing and computer-aided design and is an acronym that stands for </a:t>
            </a:r>
            <a:r>
              <a:rPr lang="en-US" dirty="0" err="1">
                <a:latin typeface="Bahnschrift Condensed" panose="020B0502040204020203" pitchFamily="34" charset="0"/>
              </a:rPr>
              <a:t>stereolithography</a:t>
            </a:r>
            <a:r>
              <a:rPr lang="en-US" dirty="0">
                <a:latin typeface="Bahnschrift Condensed" panose="020B0502040204020203" pitchFamily="34" charset="0"/>
              </a:rPr>
              <a:t>?</a:t>
            </a:r>
          </a:p>
        </p:txBody>
      </p:sp>
      <p:sp>
        <p:nvSpPr>
          <p:cNvPr id="4" name="Rounded Rectangle 3">
            <a:hlinkClick r:id="rId2" action="ppaction://hlinksldjump"/>
          </p:cNvPr>
          <p:cNvSpPr/>
          <p:nvPr/>
        </p:nvSpPr>
        <p:spPr>
          <a:xfrm>
            <a:off x="1334044" y="4496751"/>
            <a:ext cx="2593521" cy="115824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latin typeface="Bahnschrift Condensed" panose="020B0502040204020203" pitchFamily="34" charset="0"/>
              </a:rPr>
              <a:t>.STL</a:t>
            </a:r>
          </a:p>
        </p:txBody>
      </p:sp>
      <p:sp>
        <p:nvSpPr>
          <p:cNvPr id="5" name="Rounded Rectangle 4">
            <a:hlinkClick r:id="rId3" action="ppaction://hlinksldjump"/>
          </p:cNvPr>
          <p:cNvSpPr/>
          <p:nvPr/>
        </p:nvSpPr>
        <p:spPr>
          <a:xfrm>
            <a:off x="1334044" y="2785517"/>
            <a:ext cx="2593521" cy="11582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latin typeface="Bahnschrift Condensed" panose="020B0502040204020203" pitchFamily="34" charset="0"/>
              </a:rPr>
              <a:t>CAD</a:t>
            </a:r>
          </a:p>
        </p:txBody>
      </p:sp>
      <p:sp>
        <p:nvSpPr>
          <p:cNvPr id="6" name="Rounded Rectangle 5">
            <a:hlinkClick r:id="rId3" action="ppaction://hlinksldjump"/>
          </p:cNvPr>
          <p:cNvSpPr/>
          <p:nvPr/>
        </p:nvSpPr>
        <p:spPr>
          <a:xfrm>
            <a:off x="5048251" y="4496751"/>
            <a:ext cx="2593521" cy="115824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latin typeface="Bahnschrift Condensed" panose="020B0502040204020203" pitchFamily="34" charset="0"/>
              </a:rPr>
              <a:t>Group</a:t>
            </a:r>
          </a:p>
        </p:txBody>
      </p:sp>
      <p:sp>
        <p:nvSpPr>
          <p:cNvPr id="7" name="Rounded Rectangle 6">
            <a:hlinkClick r:id="rId3" action="ppaction://hlinksldjump"/>
          </p:cNvPr>
          <p:cNvSpPr/>
          <p:nvPr/>
        </p:nvSpPr>
        <p:spPr>
          <a:xfrm>
            <a:off x="5048250" y="2785517"/>
            <a:ext cx="2593521" cy="1158240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latin typeface="Bahnschrift Condensed" panose="020B0502040204020203" pitchFamily="34" charset="0"/>
              </a:rPr>
              <a:t>LCD</a:t>
            </a:r>
          </a:p>
        </p:txBody>
      </p:sp>
      <p:sp>
        <p:nvSpPr>
          <p:cNvPr id="3" name="Action Button: Forward or Next 2">
            <a:hlinkClick r:id="" action="ppaction://hlinkshowjump?jump=nextslide" highlightClick="1"/>
          </p:cNvPr>
          <p:cNvSpPr/>
          <p:nvPr/>
        </p:nvSpPr>
        <p:spPr>
          <a:xfrm>
            <a:off x="7641771" y="6026331"/>
            <a:ext cx="873579" cy="63572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611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2047148"/>
          </a:xfrm>
        </p:spPr>
        <p:txBody>
          <a:bodyPr>
            <a:normAutofit/>
          </a:bodyPr>
          <a:lstStyle/>
          <a:p>
            <a:r>
              <a:rPr lang="en-US" dirty="0">
                <a:latin typeface="Bahnschrift Condensed" panose="020B0502040204020203" pitchFamily="34" charset="0"/>
              </a:rPr>
              <a:t>What is the use of computer-based software to aid in design processes. Also called Computer Aided Design?</a:t>
            </a:r>
          </a:p>
        </p:txBody>
      </p:sp>
      <p:sp>
        <p:nvSpPr>
          <p:cNvPr id="4" name="Rounded Rectangle 3">
            <a:hlinkClick r:id="rId2" action="ppaction://hlinksldjump"/>
          </p:cNvPr>
          <p:cNvSpPr/>
          <p:nvPr/>
        </p:nvSpPr>
        <p:spPr>
          <a:xfrm>
            <a:off x="1334044" y="4496751"/>
            <a:ext cx="2593521" cy="115824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latin typeface="Bahnschrift Condensed" panose="020B0502040204020203" pitchFamily="34" charset="0"/>
              </a:rPr>
              <a:t>.STL</a:t>
            </a:r>
          </a:p>
        </p:txBody>
      </p:sp>
      <p:sp>
        <p:nvSpPr>
          <p:cNvPr id="5" name="Rounded Rectangle 4">
            <a:hlinkClick r:id="rId3" action="ppaction://hlinksldjump"/>
          </p:cNvPr>
          <p:cNvSpPr/>
          <p:nvPr/>
        </p:nvSpPr>
        <p:spPr>
          <a:xfrm>
            <a:off x="1334044" y="2785517"/>
            <a:ext cx="2593521" cy="11582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latin typeface="Bahnschrift Condensed" panose="020B0502040204020203" pitchFamily="34" charset="0"/>
              </a:rPr>
              <a:t>CAD</a:t>
            </a:r>
          </a:p>
        </p:txBody>
      </p:sp>
      <p:sp>
        <p:nvSpPr>
          <p:cNvPr id="6" name="Rounded Rectangle 5">
            <a:hlinkClick r:id="rId2" action="ppaction://hlinksldjump"/>
          </p:cNvPr>
          <p:cNvSpPr/>
          <p:nvPr/>
        </p:nvSpPr>
        <p:spPr>
          <a:xfrm>
            <a:off x="5048251" y="4496751"/>
            <a:ext cx="2593521" cy="115824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latin typeface="Bahnschrift Condensed" panose="020B0502040204020203" pitchFamily="34" charset="0"/>
              </a:rPr>
              <a:t>Group</a:t>
            </a:r>
          </a:p>
        </p:txBody>
      </p:sp>
      <p:sp>
        <p:nvSpPr>
          <p:cNvPr id="7" name="Rounded Rectangle 6">
            <a:hlinkClick r:id="rId2" action="ppaction://hlinksldjump"/>
          </p:cNvPr>
          <p:cNvSpPr/>
          <p:nvPr/>
        </p:nvSpPr>
        <p:spPr>
          <a:xfrm>
            <a:off x="5048250" y="2785517"/>
            <a:ext cx="2593521" cy="1158240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latin typeface="Bahnschrift Condensed" panose="020B0502040204020203" pitchFamily="34" charset="0"/>
              </a:rPr>
              <a:t>LCD</a:t>
            </a:r>
          </a:p>
        </p:txBody>
      </p:sp>
      <p:sp>
        <p:nvSpPr>
          <p:cNvPr id="8" name="Action Button: Forward or Next 7">
            <a:hlinkClick r:id="" action="ppaction://hlinkshowjump?jump=nextslide" highlightClick="1"/>
          </p:cNvPr>
          <p:cNvSpPr/>
          <p:nvPr/>
        </p:nvSpPr>
        <p:spPr>
          <a:xfrm>
            <a:off x="7641771" y="6026331"/>
            <a:ext cx="873579" cy="63572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464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2047148"/>
          </a:xfrm>
        </p:spPr>
        <p:txBody>
          <a:bodyPr>
            <a:normAutofit/>
          </a:bodyPr>
          <a:lstStyle/>
          <a:p>
            <a:r>
              <a:rPr lang="en-US" dirty="0">
                <a:latin typeface="Bahnschrift Condensed" panose="020B0502040204020203" pitchFamily="34" charset="0"/>
              </a:rPr>
              <a:t>What is the Tinkercad tool for joining two or more shapes in order to make a hole in the shape(s)?</a:t>
            </a:r>
          </a:p>
        </p:txBody>
      </p:sp>
      <p:sp>
        <p:nvSpPr>
          <p:cNvPr id="4" name="Rounded Rectangle 3">
            <a:hlinkClick r:id="rId2" action="ppaction://hlinksldjump"/>
          </p:cNvPr>
          <p:cNvSpPr/>
          <p:nvPr/>
        </p:nvSpPr>
        <p:spPr>
          <a:xfrm>
            <a:off x="1334044" y="4496751"/>
            <a:ext cx="2593521" cy="115824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latin typeface="Bahnschrift Condensed" panose="020B0502040204020203" pitchFamily="34" charset="0"/>
              </a:rPr>
              <a:t>.STL</a:t>
            </a:r>
          </a:p>
        </p:txBody>
      </p:sp>
      <p:sp>
        <p:nvSpPr>
          <p:cNvPr id="5" name="Rounded Rectangle 4">
            <a:hlinkClick r:id="rId2" action="ppaction://hlinksldjump"/>
          </p:cNvPr>
          <p:cNvSpPr/>
          <p:nvPr/>
        </p:nvSpPr>
        <p:spPr>
          <a:xfrm>
            <a:off x="1334044" y="2785517"/>
            <a:ext cx="2593521" cy="11582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latin typeface="Bahnschrift Condensed" panose="020B0502040204020203" pitchFamily="34" charset="0"/>
              </a:rPr>
              <a:t>CAD</a:t>
            </a:r>
          </a:p>
        </p:txBody>
      </p:sp>
      <p:sp>
        <p:nvSpPr>
          <p:cNvPr id="6" name="Rounded Rectangle 5">
            <a:hlinkClick r:id="rId3" action="ppaction://hlinksldjump"/>
          </p:cNvPr>
          <p:cNvSpPr/>
          <p:nvPr/>
        </p:nvSpPr>
        <p:spPr>
          <a:xfrm>
            <a:off x="5048251" y="4496751"/>
            <a:ext cx="2593521" cy="115824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latin typeface="Bahnschrift Condensed" panose="020B0502040204020203" pitchFamily="34" charset="0"/>
              </a:rPr>
              <a:t>Group</a:t>
            </a:r>
          </a:p>
        </p:txBody>
      </p:sp>
      <p:sp>
        <p:nvSpPr>
          <p:cNvPr id="7" name="Rounded Rectangle 6">
            <a:hlinkClick r:id="rId2" action="ppaction://hlinksldjump"/>
          </p:cNvPr>
          <p:cNvSpPr/>
          <p:nvPr/>
        </p:nvSpPr>
        <p:spPr>
          <a:xfrm>
            <a:off x="5048250" y="2785517"/>
            <a:ext cx="2593521" cy="1158240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latin typeface="Bahnschrift Condensed" panose="020B0502040204020203" pitchFamily="34" charset="0"/>
              </a:rPr>
              <a:t>LCD</a:t>
            </a:r>
          </a:p>
        </p:txBody>
      </p:sp>
      <p:sp>
        <p:nvSpPr>
          <p:cNvPr id="8" name="Action Button: Forward or Next 7">
            <a:hlinkClick r:id="" action="ppaction://hlinkshowjump?jump=nextslide" highlightClick="1"/>
          </p:cNvPr>
          <p:cNvSpPr/>
          <p:nvPr/>
        </p:nvSpPr>
        <p:spPr>
          <a:xfrm>
            <a:off x="7641771" y="6026331"/>
            <a:ext cx="873579" cy="63572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66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8175716" cy="216036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Bahnschrift Condensed" panose="020B0502040204020203" pitchFamily="34" charset="0"/>
              </a:rPr>
              <a:t>What is a type of flat panel display which uses liquid crystals in its primary form of operation? Also, stands for Liquid Crystal Display.</a:t>
            </a:r>
          </a:p>
        </p:txBody>
      </p:sp>
      <p:sp>
        <p:nvSpPr>
          <p:cNvPr id="4" name="Rounded Rectangle 3">
            <a:hlinkClick r:id="rId2" action="ppaction://hlinksldjump"/>
          </p:cNvPr>
          <p:cNvSpPr/>
          <p:nvPr/>
        </p:nvSpPr>
        <p:spPr>
          <a:xfrm>
            <a:off x="1334044" y="4496751"/>
            <a:ext cx="2593521" cy="115824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latin typeface="Bahnschrift Condensed" panose="020B0502040204020203" pitchFamily="34" charset="0"/>
              </a:rPr>
              <a:t>.STL</a:t>
            </a:r>
          </a:p>
        </p:txBody>
      </p:sp>
      <p:sp>
        <p:nvSpPr>
          <p:cNvPr id="5" name="Rounded Rectangle 4">
            <a:hlinkClick r:id="rId2" action="ppaction://hlinksldjump"/>
          </p:cNvPr>
          <p:cNvSpPr/>
          <p:nvPr/>
        </p:nvSpPr>
        <p:spPr>
          <a:xfrm>
            <a:off x="1334044" y="2785517"/>
            <a:ext cx="2593521" cy="11582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latin typeface="Bahnschrift Condensed" panose="020B0502040204020203" pitchFamily="34" charset="0"/>
              </a:rPr>
              <a:t>CAD</a:t>
            </a:r>
          </a:p>
        </p:txBody>
      </p:sp>
      <p:sp>
        <p:nvSpPr>
          <p:cNvPr id="6" name="Rounded Rectangle 5">
            <a:hlinkClick r:id="rId2" action="ppaction://hlinksldjump"/>
          </p:cNvPr>
          <p:cNvSpPr/>
          <p:nvPr/>
        </p:nvSpPr>
        <p:spPr>
          <a:xfrm>
            <a:off x="5048251" y="4496751"/>
            <a:ext cx="2593521" cy="115824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latin typeface="Bahnschrift Condensed" panose="020B0502040204020203" pitchFamily="34" charset="0"/>
              </a:rPr>
              <a:t>Group</a:t>
            </a:r>
          </a:p>
        </p:txBody>
      </p:sp>
      <p:sp>
        <p:nvSpPr>
          <p:cNvPr id="7" name="Rounded Rectangle 6">
            <a:hlinkClick r:id="rId3" action="ppaction://hlinksldjump"/>
          </p:cNvPr>
          <p:cNvSpPr/>
          <p:nvPr/>
        </p:nvSpPr>
        <p:spPr>
          <a:xfrm>
            <a:off x="5048250" y="2785517"/>
            <a:ext cx="2593521" cy="1158240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latin typeface="Bahnschrift Condensed" panose="020B0502040204020203" pitchFamily="34" charset="0"/>
              </a:rPr>
              <a:t>LCD</a:t>
            </a:r>
          </a:p>
        </p:txBody>
      </p:sp>
      <p:sp>
        <p:nvSpPr>
          <p:cNvPr id="8" name="Action Button: Forward or Next 7">
            <a:hlinkClick r:id="" action="ppaction://hlinkshowjump?jump=nextslide" highlightClick="1"/>
          </p:cNvPr>
          <p:cNvSpPr/>
          <p:nvPr/>
        </p:nvSpPr>
        <p:spPr>
          <a:xfrm>
            <a:off x="7641771" y="6026331"/>
            <a:ext cx="873579" cy="63572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3927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8175716" cy="2160360"/>
          </a:xfrm>
        </p:spPr>
        <p:txBody>
          <a:bodyPr>
            <a:normAutofit/>
          </a:bodyPr>
          <a:lstStyle/>
          <a:p>
            <a:r>
              <a:rPr lang="en-US" dirty="0">
                <a:latin typeface="Bahnschrift Condensed" panose="020B0502040204020203" pitchFamily="34" charset="0"/>
              </a:rPr>
              <a:t>What is a series of parts on a 3D printer that handle the moving and processing of plastic filament?</a:t>
            </a:r>
          </a:p>
        </p:txBody>
      </p:sp>
      <p:sp>
        <p:nvSpPr>
          <p:cNvPr id="4" name="Rounded Rectangle 3">
            <a:hlinkClick r:id="rId2" action="ppaction://hlinksldjump"/>
          </p:cNvPr>
          <p:cNvSpPr/>
          <p:nvPr/>
        </p:nvSpPr>
        <p:spPr>
          <a:xfrm>
            <a:off x="1334044" y="4496751"/>
            <a:ext cx="2593521" cy="115824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latin typeface="Bahnschrift Condensed" panose="020B0502040204020203" pitchFamily="34" charset="0"/>
              </a:rPr>
              <a:t>Nozzle</a:t>
            </a:r>
          </a:p>
        </p:txBody>
      </p:sp>
      <p:sp>
        <p:nvSpPr>
          <p:cNvPr id="5" name="Rounded Rectangle 4">
            <a:hlinkClick r:id="rId2" action="ppaction://hlinksldjump"/>
          </p:cNvPr>
          <p:cNvSpPr/>
          <p:nvPr/>
        </p:nvSpPr>
        <p:spPr>
          <a:xfrm>
            <a:off x="1334044" y="2785517"/>
            <a:ext cx="2593521" cy="11582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latin typeface="Bahnschrift Condensed" panose="020B0502040204020203" pitchFamily="34" charset="0"/>
              </a:rPr>
              <a:t>Motor</a:t>
            </a:r>
          </a:p>
        </p:txBody>
      </p:sp>
      <p:sp>
        <p:nvSpPr>
          <p:cNvPr id="6" name="Rounded Rectangle 5">
            <a:hlinkClick r:id="rId3" action="ppaction://hlinksldjump"/>
          </p:cNvPr>
          <p:cNvSpPr/>
          <p:nvPr/>
        </p:nvSpPr>
        <p:spPr>
          <a:xfrm>
            <a:off x="5048251" y="4496751"/>
            <a:ext cx="2593521" cy="115824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latin typeface="Bahnschrift Condensed" panose="020B0502040204020203" pitchFamily="34" charset="0"/>
              </a:rPr>
              <a:t>Extruder</a:t>
            </a:r>
          </a:p>
        </p:txBody>
      </p:sp>
      <p:sp>
        <p:nvSpPr>
          <p:cNvPr id="7" name="Rounded Rectangle 6">
            <a:hlinkClick r:id="rId2" action="ppaction://hlinksldjump"/>
          </p:cNvPr>
          <p:cNvSpPr/>
          <p:nvPr/>
        </p:nvSpPr>
        <p:spPr>
          <a:xfrm>
            <a:off x="5048250" y="2785517"/>
            <a:ext cx="2593521" cy="1158240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latin typeface="Bahnschrift Condensed" panose="020B0502040204020203" pitchFamily="34" charset="0"/>
              </a:rPr>
              <a:t>Filament</a:t>
            </a:r>
          </a:p>
        </p:txBody>
      </p:sp>
      <p:sp>
        <p:nvSpPr>
          <p:cNvPr id="8" name="Action Button: Forward or Next 7">
            <a:hlinkClick r:id="" action="ppaction://hlinkshowjump?jump=nextslide" highlightClick="1"/>
          </p:cNvPr>
          <p:cNvSpPr/>
          <p:nvPr/>
        </p:nvSpPr>
        <p:spPr>
          <a:xfrm>
            <a:off x="7641771" y="6026331"/>
            <a:ext cx="873579" cy="63572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238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886" y="365126"/>
            <a:ext cx="8569234" cy="216036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Bahnschrift Condensed" panose="020B0502040204020203" pitchFamily="34" charset="0"/>
              </a:rPr>
              <a:t>What is the mechanical part of the 3D printer that extrudes the filament. It conducts the thermal energy provided by the heating cartridge and block to the filament, melting it.</a:t>
            </a:r>
          </a:p>
        </p:txBody>
      </p:sp>
      <p:sp>
        <p:nvSpPr>
          <p:cNvPr id="4" name="Rounded Rectangle 3">
            <a:hlinkClick r:id="rId2" action="ppaction://hlinksldjump"/>
          </p:cNvPr>
          <p:cNvSpPr/>
          <p:nvPr/>
        </p:nvSpPr>
        <p:spPr>
          <a:xfrm>
            <a:off x="1334044" y="4496751"/>
            <a:ext cx="2593521" cy="115824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latin typeface="Bahnschrift Condensed" panose="020B0502040204020203" pitchFamily="34" charset="0"/>
              </a:rPr>
              <a:t>Nozzle</a:t>
            </a:r>
          </a:p>
        </p:txBody>
      </p:sp>
      <p:sp>
        <p:nvSpPr>
          <p:cNvPr id="5" name="Rounded Rectangle 4">
            <a:hlinkClick r:id="rId3" action="ppaction://hlinksldjump"/>
          </p:cNvPr>
          <p:cNvSpPr/>
          <p:nvPr/>
        </p:nvSpPr>
        <p:spPr>
          <a:xfrm>
            <a:off x="1254034" y="2785517"/>
            <a:ext cx="2673531" cy="11582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latin typeface="Bahnschrift Condensed" panose="020B0502040204020203" pitchFamily="34" charset="0"/>
              </a:rPr>
              <a:t>Motor</a:t>
            </a:r>
          </a:p>
        </p:txBody>
      </p:sp>
      <p:sp>
        <p:nvSpPr>
          <p:cNvPr id="6" name="Rounded Rectangle 5">
            <a:hlinkClick r:id="rId3" action="ppaction://hlinksldjump"/>
          </p:cNvPr>
          <p:cNvSpPr/>
          <p:nvPr/>
        </p:nvSpPr>
        <p:spPr>
          <a:xfrm>
            <a:off x="5048251" y="4496751"/>
            <a:ext cx="2593521" cy="115824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latin typeface="Bahnschrift Condensed" panose="020B0502040204020203" pitchFamily="34" charset="0"/>
              </a:rPr>
              <a:t>Extruder</a:t>
            </a:r>
          </a:p>
        </p:txBody>
      </p:sp>
      <p:sp>
        <p:nvSpPr>
          <p:cNvPr id="7" name="Rounded Rectangle 6">
            <a:hlinkClick r:id="rId3" action="ppaction://hlinksldjump"/>
          </p:cNvPr>
          <p:cNvSpPr/>
          <p:nvPr/>
        </p:nvSpPr>
        <p:spPr>
          <a:xfrm>
            <a:off x="5048250" y="2785517"/>
            <a:ext cx="2593521" cy="1158240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latin typeface="Bahnschrift Condensed" panose="020B0502040204020203" pitchFamily="34" charset="0"/>
              </a:rPr>
              <a:t>Filament</a:t>
            </a:r>
          </a:p>
        </p:txBody>
      </p:sp>
      <p:sp>
        <p:nvSpPr>
          <p:cNvPr id="8" name="Action Button: Forward or Next 7">
            <a:hlinkClick r:id="" action="ppaction://hlinkshowjump?jump=nextslide" highlightClick="1"/>
          </p:cNvPr>
          <p:cNvSpPr/>
          <p:nvPr/>
        </p:nvSpPr>
        <p:spPr>
          <a:xfrm>
            <a:off x="7641771" y="6026331"/>
            <a:ext cx="873579" cy="63572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4464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8175716" cy="2160360"/>
          </a:xfrm>
        </p:spPr>
        <p:txBody>
          <a:bodyPr>
            <a:normAutofit/>
          </a:bodyPr>
          <a:lstStyle/>
          <a:p>
            <a:r>
              <a:rPr lang="en-US" dirty="0">
                <a:latin typeface="Bahnschrift Condensed" panose="020B0502040204020203" pitchFamily="34" charset="0"/>
              </a:rPr>
              <a:t>This item is one continuous slender plastic thread which is spooled into a reel for purpose of storage and 3D printer feeding?</a:t>
            </a:r>
          </a:p>
        </p:txBody>
      </p:sp>
      <p:sp>
        <p:nvSpPr>
          <p:cNvPr id="4" name="Rounded Rectangle 3">
            <a:hlinkClick r:id="rId2" action="ppaction://hlinksldjump"/>
          </p:cNvPr>
          <p:cNvSpPr/>
          <p:nvPr/>
        </p:nvSpPr>
        <p:spPr>
          <a:xfrm>
            <a:off x="1334044" y="4496751"/>
            <a:ext cx="2593521" cy="115824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latin typeface="Bahnschrift Condensed" panose="020B0502040204020203" pitchFamily="34" charset="0"/>
              </a:rPr>
              <a:t>Nozzle</a:t>
            </a:r>
          </a:p>
        </p:txBody>
      </p:sp>
      <p:sp>
        <p:nvSpPr>
          <p:cNvPr id="5" name="Rounded Rectangle 4">
            <a:hlinkClick r:id="rId2" action="ppaction://hlinksldjump"/>
          </p:cNvPr>
          <p:cNvSpPr/>
          <p:nvPr/>
        </p:nvSpPr>
        <p:spPr>
          <a:xfrm>
            <a:off x="1334044" y="2785517"/>
            <a:ext cx="2593521" cy="11582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latin typeface="Bahnschrift Condensed" panose="020B0502040204020203" pitchFamily="34" charset="0"/>
              </a:rPr>
              <a:t>Motor</a:t>
            </a:r>
          </a:p>
        </p:txBody>
      </p:sp>
      <p:sp>
        <p:nvSpPr>
          <p:cNvPr id="6" name="Rounded Rectangle 5">
            <a:hlinkClick r:id="rId2" action="ppaction://hlinksldjump"/>
          </p:cNvPr>
          <p:cNvSpPr/>
          <p:nvPr/>
        </p:nvSpPr>
        <p:spPr>
          <a:xfrm>
            <a:off x="5048251" y="4496751"/>
            <a:ext cx="2593521" cy="115824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latin typeface="Bahnschrift Condensed" panose="020B0502040204020203" pitchFamily="34" charset="0"/>
              </a:rPr>
              <a:t>Extruder</a:t>
            </a:r>
          </a:p>
        </p:txBody>
      </p:sp>
      <p:sp>
        <p:nvSpPr>
          <p:cNvPr id="7" name="Rounded Rectangle 6">
            <a:hlinkClick r:id="rId3" action="ppaction://hlinksldjump"/>
          </p:cNvPr>
          <p:cNvSpPr/>
          <p:nvPr/>
        </p:nvSpPr>
        <p:spPr>
          <a:xfrm>
            <a:off x="5048250" y="2785517"/>
            <a:ext cx="2593521" cy="1158240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latin typeface="Bahnschrift Condensed" panose="020B0502040204020203" pitchFamily="34" charset="0"/>
              </a:rPr>
              <a:t>Filament</a:t>
            </a:r>
          </a:p>
        </p:txBody>
      </p:sp>
      <p:sp>
        <p:nvSpPr>
          <p:cNvPr id="8" name="Action Button: Forward or Next 7">
            <a:hlinkClick r:id="" action="ppaction://hlinkshowjump?jump=nextslide" highlightClick="1"/>
          </p:cNvPr>
          <p:cNvSpPr/>
          <p:nvPr/>
        </p:nvSpPr>
        <p:spPr>
          <a:xfrm>
            <a:off x="7641771" y="6026331"/>
            <a:ext cx="873579" cy="63572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8289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8175716" cy="2160360"/>
          </a:xfrm>
        </p:spPr>
        <p:txBody>
          <a:bodyPr>
            <a:normAutofit/>
          </a:bodyPr>
          <a:lstStyle/>
          <a:p>
            <a:r>
              <a:rPr lang="en-US" dirty="0">
                <a:latin typeface="Bahnschrift Condensed" panose="020B0502040204020203" pitchFamily="34" charset="0"/>
              </a:rPr>
              <a:t>On a 3D printer, what is used to move the extruder or the build platform along the x, y, and z axis?</a:t>
            </a:r>
          </a:p>
        </p:txBody>
      </p:sp>
      <p:sp>
        <p:nvSpPr>
          <p:cNvPr id="4" name="Rounded Rectangle 3">
            <a:hlinkClick r:id="rId2" action="ppaction://hlinksldjump"/>
          </p:cNvPr>
          <p:cNvSpPr/>
          <p:nvPr/>
        </p:nvSpPr>
        <p:spPr>
          <a:xfrm>
            <a:off x="1334044" y="4496751"/>
            <a:ext cx="2593521" cy="115824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latin typeface="Bahnschrift Condensed" panose="020B0502040204020203" pitchFamily="34" charset="0"/>
              </a:rPr>
              <a:t>Nozzle</a:t>
            </a:r>
          </a:p>
        </p:txBody>
      </p:sp>
      <p:sp>
        <p:nvSpPr>
          <p:cNvPr id="5" name="Rounded Rectangle 4">
            <a:hlinkClick r:id="rId3" action="ppaction://hlinksldjump"/>
          </p:cNvPr>
          <p:cNvSpPr/>
          <p:nvPr/>
        </p:nvSpPr>
        <p:spPr>
          <a:xfrm>
            <a:off x="1334044" y="2785517"/>
            <a:ext cx="2593521" cy="11582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latin typeface="Bahnschrift Condensed" panose="020B0502040204020203" pitchFamily="34" charset="0"/>
              </a:rPr>
              <a:t>Motor</a:t>
            </a:r>
          </a:p>
        </p:txBody>
      </p:sp>
      <p:sp>
        <p:nvSpPr>
          <p:cNvPr id="6" name="Rounded Rectangle 5">
            <a:hlinkClick r:id="rId2" action="ppaction://hlinksldjump"/>
          </p:cNvPr>
          <p:cNvSpPr/>
          <p:nvPr/>
        </p:nvSpPr>
        <p:spPr>
          <a:xfrm>
            <a:off x="5048251" y="4496751"/>
            <a:ext cx="2593521" cy="115824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latin typeface="Bahnschrift Condensed" panose="020B0502040204020203" pitchFamily="34" charset="0"/>
              </a:rPr>
              <a:t>Extruder</a:t>
            </a:r>
          </a:p>
        </p:txBody>
      </p:sp>
      <p:sp>
        <p:nvSpPr>
          <p:cNvPr id="7" name="Rounded Rectangle 6">
            <a:hlinkClick r:id="rId2" action="ppaction://hlinksldjump"/>
          </p:cNvPr>
          <p:cNvSpPr/>
          <p:nvPr/>
        </p:nvSpPr>
        <p:spPr>
          <a:xfrm>
            <a:off x="5048250" y="2785517"/>
            <a:ext cx="2593521" cy="1158240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latin typeface="Bahnschrift Condensed" panose="020B0502040204020203" pitchFamily="34" charset="0"/>
              </a:rPr>
              <a:t>Filament</a:t>
            </a:r>
          </a:p>
        </p:txBody>
      </p:sp>
      <p:sp>
        <p:nvSpPr>
          <p:cNvPr id="8" name="Action Button: Forward or Next 7">
            <a:hlinkClick r:id="" action="ppaction://hlinkshowjump?jump=nextslide" highlightClick="1"/>
          </p:cNvPr>
          <p:cNvSpPr/>
          <p:nvPr/>
        </p:nvSpPr>
        <p:spPr>
          <a:xfrm>
            <a:off x="7641771" y="6026331"/>
            <a:ext cx="873579" cy="63572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4531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8175716" cy="2160360"/>
          </a:xfrm>
        </p:spPr>
        <p:txBody>
          <a:bodyPr>
            <a:normAutofit/>
          </a:bodyPr>
          <a:lstStyle/>
          <a:p>
            <a:r>
              <a:rPr lang="en-US" dirty="0">
                <a:latin typeface="Bahnschrift Condensed" panose="020B0502040204020203" pitchFamily="34" charset="0"/>
              </a:rPr>
              <a:t>When an object that has height, width, and depth it is this…</a:t>
            </a:r>
          </a:p>
        </p:txBody>
      </p:sp>
      <p:sp>
        <p:nvSpPr>
          <p:cNvPr id="4" name="Rounded Rectangle 3">
            <a:hlinkClick r:id="rId2" action="ppaction://hlinksldjump"/>
          </p:cNvPr>
          <p:cNvSpPr/>
          <p:nvPr/>
        </p:nvSpPr>
        <p:spPr>
          <a:xfrm>
            <a:off x="1334044" y="4496751"/>
            <a:ext cx="2593521" cy="115824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Bahnschrift Condensed" panose="020B0502040204020203" pitchFamily="34" charset="0"/>
              </a:rPr>
              <a:t>Cooling Fan</a:t>
            </a:r>
          </a:p>
        </p:txBody>
      </p:sp>
      <p:sp>
        <p:nvSpPr>
          <p:cNvPr id="5" name="Rounded Rectangle 4">
            <a:hlinkClick r:id="rId2" action="ppaction://hlinksldjump"/>
          </p:cNvPr>
          <p:cNvSpPr/>
          <p:nvPr/>
        </p:nvSpPr>
        <p:spPr>
          <a:xfrm>
            <a:off x="1334044" y="2785517"/>
            <a:ext cx="2593521" cy="11582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Bahnschrift Condensed" panose="020B0502040204020203" pitchFamily="34" charset="0"/>
              </a:rPr>
              <a:t>Build Platform</a:t>
            </a:r>
          </a:p>
        </p:txBody>
      </p:sp>
      <p:sp>
        <p:nvSpPr>
          <p:cNvPr id="6" name="Rounded Rectangle 5">
            <a:hlinkClick r:id="rId2" action="ppaction://hlinksldjump"/>
          </p:cNvPr>
          <p:cNvSpPr/>
          <p:nvPr/>
        </p:nvSpPr>
        <p:spPr>
          <a:xfrm>
            <a:off x="5048251" y="4496751"/>
            <a:ext cx="2593521" cy="115824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atin typeface="Bahnschrift Condensed" panose="020B0502040204020203" pitchFamily="34" charset="0"/>
              </a:rPr>
              <a:t>Workplane</a:t>
            </a:r>
          </a:p>
        </p:txBody>
      </p:sp>
      <p:sp>
        <p:nvSpPr>
          <p:cNvPr id="7" name="Rounded Rectangle 6">
            <a:hlinkClick r:id="rId3" action="ppaction://hlinksldjump"/>
          </p:cNvPr>
          <p:cNvSpPr/>
          <p:nvPr/>
        </p:nvSpPr>
        <p:spPr>
          <a:xfrm>
            <a:off x="5048250" y="2785517"/>
            <a:ext cx="2593521" cy="1158240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latin typeface="Bahnschrift Condensed" panose="020B0502040204020203" pitchFamily="34" charset="0"/>
              </a:rPr>
              <a:t>3D</a:t>
            </a:r>
          </a:p>
        </p:txBody>
      </p:sp>
      <p:sp>
        <p:nvSpPr>
          <p:cNvPr id="8" name="Action Button: Forward or Next 7">
            <a:hlinkClick r:id="" action="ppaction://hlinkshowjump?jump=nextslide" highlightClick="1"/>
          </p:cNvPr>
          <p:cNvSpPr/>
          <p:nvPr/>
        </p:nvSpPr>
        <p:spPr>
          <a:xfrm>
            <a:off x="7641771" y="6026331"/>
            <a:ext cx="873579" cy="63572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5550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59" y="348343"/>
            <a:ext cx="8516983" cy="2220686"/>
          </a:xfrm>
        </p:spPr>
        <p:txBody>
          <a:bodyPr>
            <a:normAutofit/>
          </a:bodyPr>
          <a:lstStyle/>
          <a:p>
            <a:r>
              <a:rPr lang="en-US" dirty="0">
                <a:latin typeface="Bahnschrift Condensed" panose="020B0502040204020203" pitchFamily="34" charset="0"/>
              </a:rPr>
              <a:t>This is also called the build plate, print bed, or build bed, the build platform is the part of the printer where the object is printed.</a:t>
            </a:r>
          </a:p>
        </p:txBody>
      </p:sp>
      <p:sp>
        <p:nvSpPr>
          <p:cNvPr id="4" name="Rounded Rectangle 3">
            <a:hlinkClick r:id="rId2" action="ppaction://hlinksldjump"/>
          </p:cNvPr>
          <p:cNvSpPr/>
          <p:nvPr/>
        </p:nvSpPr>
        <p:spPr>
          <a:xfrm>
            <a:off x="1334044" y="4496751"/>
            <a:ext cx="2593521" cy="115824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Bahnschrift Condensed" panose="020B0502040204020203" pitchFamily="34" charset="0"/>
              </a:rPr>
              <a:t>Cooling Fan</a:t>
            </a:r>
          </a:p>
        </p:txBody>
      </p:sp>
      <p:sp>
        <p:nvSpPr>
          <p:cNvPr id="5" name="Rounded Rectangle 4">
            <a:hlinkClick r:id="rId3" action="ppaction://hlinksldjump"/>
          </p:cNvPr>
          <p:cNvSpPr/>
          <p:nvPr/>
        </p:nvSpPr>
        <p:spPr>
          <a:xfrm>
            <a:off x="1334044" y="2785517"/>
            <a:ext cx="2593521" cy="11582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Bahnschrift Condensed" panose="020B0502040204020203" pitchFamily="34" charset="0"/>
              </a:rPr>
              <a:t>Build Platform</a:t>
            </a:r>
          </a:p>
        </p:txBody>
      </p:sp>
      <p:sp>
        <p:nvSpPr>
          <p:cNvPr id="6" name="Rounded Rectangle 5">
            <a:hlinkClick r:id="rId2" action="ppaction://hlinksldjump"/>
          </p:cNvPr>
          <p:cNvSpPr/>
          <p:nvPr/>
        </p:nvSpPr>
        <p:spPr>
          <a:xfrm>
            <a:off x="5048251" y="4496751"/>
            <a:ext cx="2593521" cy="115824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atin typeface="Bahnschrift Condensed" panose="020B0502040204020203" pitchFamily="34" charset="0"/>
              </a:rPr>
              <a:t>Workplane</a:t>
            </a:r>
          </a:p>
        </p:txBody>
      </p:sp>
      <p:sp>
        <p:nvSpPr>
          <p:cNvPr id="7" name="Rounded Rectangle 6">
            <a:hlinkClick r:id="rId2" action="ppaction://hlinksldjump"/>
          </p:cNvPr>
          <p:cNvSpPr/>
          <p:nvPr/>
        </p:nvSpPr>
        <p:spPr>
          <a:xfrm>
            <a:off x="5048250" y="2785517"/>
            <a:ext cx="2593521" cy="1158240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latin typeface="Bahnschrift Condensed" panose="020B0502040204020203" pitchFamily="34" charset="0"/>
              </a:rPr>
              <a:t>3D</a:t>
            </a:r>
          </a:p>
        </p:txBody>
      </p:sp>
      <p:sp>
        <p:nvSpPr>
          <p:cNvPr id="8" name="Action Button: Forward or Next 7">
            <a:hlinkClick r:id="" action="ppaction://hlinkshowjump?jump=nextslide" highlightClick="1"/>
          </p:cNvPr>
          <p:cNvSpPr/>
          <p:nvPr/>
        </p:nvSpPr>
        <p:spPr>
          <a:xfrm>
            <a:off x="7641771" y="6026331"/>
            <a:ext cx="873579" cy="63572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8798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59" y="330926"/>
            <a:ext cx="8516983" cy="2220686"/>
          </a:xfrm>
        </p:spPr>
        <p:txBody>
          <a:bodyPr>
            <a:normAutofit/>
          </a:bodyPr>
          <a:lstStyle/>
          <a:p>
            <a:r>
              <a:rPr lang="en-US" dirty="0">
                <a:latin typeface="Bahnschrift Condensed" panose="020B0502040204020203" pitchFamily="34" charset="0"/>
              </a:rPr>
              <a:t>This blows a stream of cold air just under the nozzle, cooling off freshly-extruded plastic.</a:t>
            </a:r>
          </a:p>
        </p:txBody>
      </p:sp>
      <p:sp>
        <p:nvSpPr>
          <p:cNvPr id="4" name="Rounded Rectangle 3">
            <a:hlinkClick r:id="rId2" action="ppaction://hlinksldjump"/>
          </p:cNvPr>
          <p:cNvSpPr/>
          <p:nvPr/>
        </p:nvSpPr>
        <p:spPr>
          <a:xfrm>
            <a:off x="1334044" y="4496751"/>
            <a:ext cx="2593521" cy="115824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Bahnschrift Condensed" panose="020B0502040204020203" pitchFamily="34" charset="0"/>
              </a:rPr>
              <a:t>Cooling Fan</a:t>
            </a:r>
          </a:p>
        </p:txBody>
      </p:sp>
      <p:sp>
        <p:nvSpPr>
          <p:cNvPr id="5" name="Rounded Rectangle 4">
            <a:hlinkClick r:id="rId3" action="ppaction://hlinksldjump"/>
          </p:cNvPr>
          <p:cNvSpPr/>
          <p:nvPr/>
        </p:nvSpPr>
        <p:spPr>
          <a:xfrm>
            <a:off x="1334044" y="2785517"/>
            <a:ext cx="2593521" cy="11582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Bahnschrift Condensed" panose="020B0502040204020203" pitchFamily="34" charset="0"/>
              </a:rPr>
              <a:t>Build Platform</a:t>
            </a:r>
          </a:p>
        </p:txBody>
      </p:sp>
      <p:sp>
        <p:nvSpPr>
          <p:cNvPr id="6" name="Rounded Rectangle 5">
            <a:hlinkClick r:id="rId3" action="ppaction://hlinksldjump"/>
          </p:cNvPr>
          <p:cNvSpPr/>
          <p:nvPr/>
        </p:nvSpPr>
        <p:spPr>
          <a:xfrm>
            <a:off x="5048251" y="4496751"/>
            <a:ext cx="2593521" cy="115824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atin typeface="Bahnschrift Condensed" panose="020B0502040204020203" pitchFamily="34" charset="0"/>
              </a:rPr>
              <a:t>Workplane</a:t>
            </a:r>
          </a:p>
        </p:txBody>
      </p:sp>
      <p:sp>
        <p:nvSpPr>
          <p:cNvPr id="7" name="Rounded Rectangle 6">
            <a:hlinkClick r:id="rId3" action="ppaction://hlinksldjump"/>
          </p:cNvPr>
          <p:cNvSpPr/>
          <p:nvPr/>
        </p:nvSpPr>
        <p:spPr>
          <a:xfrm>
            <a:off x="5048250" y="2785517"/>
            <a:ext cx="2593521" cy="1158240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latin typeface="Bahnschrift Condensed" panose="020B0502040204020203" pitchFamily="34" charset="0"/>
              </a:rPr>
              <a:t>3D</a:t>
            </a:r>
          </a:p>
        </p:txBody>
      </p:sp>
      <p:sp>
        <p:nvSpPr>
          <p:cNvPr id="8" name="Action Button: Forward or Next 7">
            <a:hlinkClick r:id="" action="ppaction://hlinkshowjump?jump=nextslide" highlightClick="1"/>
          </p:cNvPr>
          <p:cNvSpPr/>
          <p:nvPr/>
        </p:nvSpPr>
        <p:spPr>
          <a:xfrm>
            <a:off x="7641771" y="6026331"/>
            <a:ext cx="873579" cy="63572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2077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59" y="330926"/>
            <a:ext cx="8516983" cy="2220686"/>
          </a:xfrm>
        </p:spPr>
        <p:txBody>
          <a:bodyPr>
            <a:normAutofit/>
          </a:bodyPr>
          <a:lstStyle/>
          <a:p>
            <a:r>
              <a:rPr lang="en-US" dirty="0">
                <a:latin typeface="Bahnschrift Condensed" panose="020B0502040204020203" pitchFamily="34" charset="0"/>
              </a:rPr>
              <a:t>In 3D Design (Tinkercad) this is the area on a computer screen where you work and arrange your design.</a:t>
            </a:r>
          </a:p>
        </p:txBody>
      </p:sp>
      <p:sp>
        <p:nvSpPr>
          <p:cNvPr id="4" name="Rounded Rectangle 3">
            <a:hlinkClick r:id="rId2" action="ppaction://hlinksldjump"/>
          </p:cNvPr>
          <p:cNvSpPr/>
          <p:nvPr/>
        </p:nvSpPr>
        <p:spPr>
          <a:xfrm>
            <a:off x="1334044" y="4496751"/>
            <a:ext cx="2593521" cy="115824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Bahnschrift Condensed" panose="020B0502040204020203" pitchFamily="34" charset="0"/>
              </a:rPr>
              <a:t>Cooling Fan</a:t>
            </a:r>
          </a:p>
        </p:txBody>
      </p:sp>
      <p:sp>
        <p:nvSpPr>
          <p:cNvPr id="5" name="Rounded Rectangle 4">
            <a:hlinkClick r:id="rId2" action="ppaction://hlinksldjump"/>
          </p:cNvPr>
          <p:cNvSpPr/>
          <p:nvPr/>
        </p:nvSpPr>
        <p:spPr>
          <a:xfrm>
            <a:off x="1334044" y="2785517"/>
            <a:ext cx="2593521" cy="11582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Bahnschrift Condensed" panose="020B0502040204020203" pitchFamily="34" charset="0"/>
              </a:rPr>
              <a:t>Build Platform</a:t>
            </a:r>
          </a:p>
        </p:txBody>
      </p:sp>
      <p:sp>
        <p:nvSpPr>
          <p:cNvPr id="6" name="Rounded Rectangle 5">
            <a:hlinkClick r:id="rId3" action="ppaction://hlinksldjump"/>
          </p:cNvPr>
          <p:cNvSpPr/>
          <p:nvPr/>
        </p:nvSpPr>
        <p:spPr>
          <a:xfrm>
            <a:off x="5048251" y="4496751"/>
            <a:ext cx="2593521" cy="115824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atin typeface="Bahnschrift Condensed" panose="020B0502040204020203" pitchFamily="34" charset="0"/>
              </a:rPr>
              <a:t>Workplane</a:t>
            </a:r>
          </a:p>
        </p:txBody>
      </p:sp>
      <p:sp>
        <p:nvSpPr>
          <p:cNvPr id="7" name="Rounded Rectangle 6">
            <a:hlinkClick r:id="rId2" action="ppaction://hlinksldjump"/>
          </p:cNvPr>
          <p:cNvSpPr/>
          <p:nvPr/>
        </p:nvSpPr>
        <p:spPr>
          <a:xfrm>
            <a:off x="5048250" y="2785517"/>
            <a:ext cx="2593521" cy="1158240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latin typeface="Bahnschrift Condensed" panose="020B0502040204020203" pitchFamily="34" charset="0"/>
              </a:rPr>
              <a:t>3D</a:t>
            </a:r>
          </a:p>
        </p:txBody>
      </p:sp>
    </p:spTree>
    <p:extLst>
      <p:ext uri="{BB962C8B-B14F-4D97-AF65-F5344CB8AC3E}">
        <p14:creationId xmlns:p14="http://schemas.microsoft.com/office/powerpoint/2010/main" val="40620755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nder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1242695"/>
            <a:ext cx="7302938" cy="3059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ction Button: Custom 3">
            <a:hlinkClick r:id="" action="ppaction://hlinkshowjump?jump=lastslideviewed" highlightClick="1"/>
          </p:cNvPr>
          <p:cNvSpPr/>
          <p:nvPr/>
        </p:nvSpPr>
        <p:spPr>
          <a:xfrm>
            <a:off x="3065417" y="5138057"/>
            <a:ext cx="2603863" cy="1184366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latin typeface="Bahnschrift Condensed" panose="020B0502040204020203" pitchFamily="34" charset="0"/>
              </a:rPr>
              <a:t>Go Back</a:t>
            </a:r>
          </a:p>
        </p:txBody>
      </p:sp>
    </p:spTree>
    <p:extLst>
      <p:ext uri="{BB962C8B-B14F-4D97-AF65-F5344CB8AC3E}">
        <p14:creationId xmlns:p14="http://schemas.microsoft.com/office/powerpoint/2010/main" val="12887740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tion Button: Custom 1">
            <a:hlinkClick r:id="" action="ppaction://hlinkshowjump?jump=lastslideviewed" highlightClick="1"/>
          </p:cNvPr>
          <p:cNvSpPr/>
          <p:nvPr/>
        </p:nvSpPr>
        <p:spPr>
          <a:xfrm>
            <a:off x="3065417" y="4441371"/>
            <a:ext cx="2603863" cy="213360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latin typeface="Bahnschrift Condensed" panose="020B0502040204020203" pitchFamily="34" charset="0"/>
              </a:rPr>
              <a:t>Try Again</a:t>
            </a:r>
          </a:p>
        </p:txBody>
      </p:sp>
      <p:pic>
        <p:nvPicPr>
          <p:cNvPr id="2050" name="Picture 2" descr="Render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735" y="817380"/>
            <a:ext cx="5670459" cy="3426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78823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130</TotalTime>
  <Words>343</Words>
  <Application>Microsoft Office PowerPoint</Application>
  <PresentationFormat>On-screen Show (4:3)</PresentationFormat>
  <Paragraphs>63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Bahnschrift Condensed</vt:lpstr>
      <vt:lpstr>Calibri</vt:lpstr>
      <vt:lpstr>Calibri Light</vt:lpstr>
      <vt:lpstr>Office Theme</vt:lpstr>
      <vt:lpstr>Vocabulary Review</vt:lpstr>
      <vt:lpstr>What is a file format commonly used for 3D printing and computer-aided design and is an acronym that stands for stereolithography?</vt:lpstr>
      <vt:lpstr>What is the use of computer-based software to aid in design processes. Also called Computer Aided Design?</vt:lpstr>
      <vt:lpstr>What is the Tinkercad tool for joining two or more shapes in order to make a hole in the shape(s)?</vt:lpstr>
      <vt:lpstr>What is a type of flat panel display which uses liquid crystals in its primary form of operation? Also, stands for Liquid Crystal Display.</vt:lpstr>
      <vt:lpstr>What is a series of parts on a 3D printer that handle the moving and processing of plastic filament?</vt:lpstr>
      <vt:lpstr>What is the mechanical part of the 3D printer that extrudes the filament. It conducts the thermal energy provided by the heating cartridge and block to the filament, melting it.</vt:lpstr>
      <vt:lpstr>This item is one continuous slender plastic thread which is spooled into a reel for purpose of storage and 3D printer feeding?</vt:lpstr>
      <vt:lpstr>On a 3D printer, what is used to move the extruder or the build platform along the x, y, and z axis?</vt:lpstr>
      <vt:lpstr>When an object that has height, width, and depth it is this…</vt:lpstr>
      <vt:lpstr>This is also called the build plate, print bed, or build bed, the build platform is the part of the printer where the object is printed.</vt:lpstr>
      <vt:lpstr>This blows a stream of cold air just under the nozzle, cooling off freshly-extruded plastic.</vt:lpstr>
      <vt:lpstr>In 3D Design (Tinkercad) this is the area on a computer screen where you work and arrange your design.</vt:lpstr>
      <vt:lpstr>PowerPoint Presentation</vt:lpstr>
      <vt:lpstr>PowerPoint Presentation</vt:lpstr>
    </vt:vector>
  </TitlesOfParts>
  <Company>Bllom Carroll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Vocabulary Review</dc:title>
  <dc:creator>Robin Caudill</dc:creator>
  <cp:lastModifiedBy>Dan Hoffman</cp:lastModifiedBy>
  <cp:revision>12</cp:revision>
  <dcterms:created xsi:type="dcterms:W3CDTF">2023-10-09T18:08:15Z</dcterms:created>
  <dcterms:modified xsi:type="dcterms:W3CDTF">2023-10-16T15:31:16Z</dcterms:modified>
</cp:coreProperties>
</file>