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9" r:id="rId3"/>
    <p:sldId id="261" r:id="rId4"/>
    <p:sldId id="279" r:id="rId5"/>
    <p:sldId id="262" r:id="rId6"/>
    <p:sldId id="281" r:id="rId7"/>
    <p:sldId id="263" r:id="rId8"/>
    <p:sldId id="280" r:id="rId9"/>
    <p:sldId id="264" r:id="rId10"/>
    <p:sldId id="282" r:id="rId11"/>
    <p:sldId id="265" r:id="rId12"/>
    <p:sldId id="283" r:id="rId13"/>
    <p:sldId id="266" r:id="rId14"/>
    <p:sldId id="284" r:id="rId15"/>
    <p:sldId id="267" r:id="rId16"/>
    <p:sldId id="285" r:id="rId17"/>
    <p:sldId id="268" r:id="rId18"/>
    <p:sldId id="286" r:id="rId19"/>
    <p:sldId id="269" r:id="rId20"/>
    <p:sldId id="287" r:id="rId21"/>
    <p:sldId id="270" r:id="rId22"/>
    <p:sldId id="288" r:id="rId23"/>
    <p:sldId id="271" r:id="rId24"/>
    <p:sldId id="289" r:id="rId25"/>
    <p:sldId id="272" r:id="rId26"/>
    <p:sldId id="290" r:id="rId27"/>
    <p:sldId id="273" r:id="rId28"/>
    <p:sldId id="291" r:id="rId29"/>
    <p:sldId id="274" r:id="rId30"/>
    <p:sldId id="292" r:id="rId31"/>
    <p:sldId id="275" r:id="rId32"/>
    <p:sldId id="293" r:id="rId33"/>
    <p:sldId id="276" r:id="rId34"/>
    <p:sldId id="294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15"/>
    <a:srgbClr val="2D2DFF"/>
    <a:srgbClr val="0900B8"/>
    <a:srgbClr val="0006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D5C68E-B8DF-4A09-9DE2-58FD93234034}" type="datetimeFigureOut">
              <a:rPr lang="en-US" smtClean="0"/>
              <a:t>6/16/21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2B5B61-B4A1-4C65-BD59-E3B62D462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51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46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00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745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886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73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54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988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60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750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29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082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6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13" Type="http://schemas.openxmlformats.org/officeDocument/2006/relationships/slide" Target="slide31.xml"/><Relationship Id="rId3" Type="http://schemas.openxmlformats.org/officeDocument/2006/relationships/slide" Target="slide11.xml"/><Relationship Id="rId7" Type="http://schemas.openxmlformats.org/officeDocument/2006/relationships/slide" Target="slide13.xml"/><Relationship Id="rId12" Type="http://schemas.openxmlformats.org/officeDocument/2006/relationships/slide" Target="slide23.xml"/><Relationship Id="rId17" Type="http://schemas.openxmlformats.org/officeDocument/2006/relationships/slide" Target="slide33.xml"/><Relationship Id="rId2" Type="http://schemas.openxmlformats.org/officeDocument/2006/relationships/slide" Target="slide3.xml"/><Relationship Id="rId16" Type="http://schemas.openxmlformats.org/officeDocument/2006/relationships/slide" Target="slide2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slide" Target="slide15.xml"/><Relationship Id="rId5" Type="http://schemas.openxmlformats.org/officeDocument/2006/relationships/slide" Target="slide27.xml"/><Relationship Id="rId15" Type="http://schemas.openxmlformats.org/officeDocument/2006/relationships/slide" Target="slide17.xml"/><Relationship Id="rId10" Type="http://schemas.openxmlformats.org/officeDocument/2006/relationships/slide" Target="slide7.xml"/><Relationship Id="rId4" Type="http://schemas.openxmlformats.org/officeDocument/2006/relationships/slide" Target="slide19.xml"/><Relationship Id="rId9" Type="http://schemas.openxmlformats.org/officeDocument/2006/relationships/slide" Target="slide29.xml"/><Relationship Id="rId1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140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916409"/>
          </a:xfrm>
        </p:spPr>
        <p:txBody>
          <a:bodyPr>
            <a:noAutofit/>
          </a:bodyPr>
          <a:lstStyle/>
          <a:p>
            <a:r>
              <a:rPr lang="en-US" sz="4400" b="1" spc="300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AIR TEST PREP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6252" y="1214846"/>
            <a:ext cx="2272937" cy="585216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QUARTER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49189" y="1214845"/>
            <a:ext cx="2272937" cy="584775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QUARTER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2126" y="1214845"/>
            <a:ext cx="2272937" cy="584775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QUARTER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95063" y="1214844"/>
            <a:ext cx="2272937" cy="584775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QUARTER 4</a:t>
            </a:r>
          </a:p>
        </p:txBody>
      </p:sp>
      <p:sp>
        <p:nvSpPr>
          <p:cNvPr id="9" name="TextBox 8">
            <a:hlinkClick r:id="rId2" action="ppaction://hlinksldjump"/>
          </p:cNvPr>
          <p:cNvSpPr txBox="1"/>
          <p:nvPr/>
        </p:nvSpPr>
        <p:spPr>
          <a:xfrm>
            <a:off x="1576252" y="1799620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</a:t>
            </a: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3849189" y="1799619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</a:t>
            </a:r>
          </a:p>
        </p:txBody>
      </p:sp>
      <p:sp>
        <p:nvSpPr>
          <p:cNvPr id="11" name="TextBox 10">
            <a:hlinkClick r:id="rId4" action="ppaction://hlinksldjump"/>
          </p:cNvPr>
          <p:cNvSpPr txBox="1"/>
          <p:nvPr/>
        </p:nvSpPr>
        <p:spPr>
          <a:xfrm>
            <a:off x="6122126" y="1799619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</a:t>
            </a:r>
          </a:p>
        </p:txBody>
      </p:sp>
      <p:sp>
        <p:nvSpPr>
          <p:cNvPr id="12" name="TextBox 11">
            <a:hlinkClick r:id="rId5" action="ppaction://hlinksldjump"/>
          </p:cNvPr>
          <p:cNvSpPr txBox="1"/>
          <p:nvPr/>
        </p:nvSpPr>
        <p:spPr>
          <a:xfrm>
            <a:off x="8395063" y="1799618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</a:t>
            </a:r>
          </a:p>
        </p:txBody>
      </p:sp>
      <p:sp>
        <p:nvSpPr>
          <p:cNvPr id="13" name="TextBox 12">
            <a:hlinkClick r:id="rId6" action="ppaction://hlinksldjump"/>
          </p:cNvPr>
          <p:cNvSpPr txBox="1"/>
          <p:nvPr/>
        </p:nvSpPr>
        <p:spPr>
          <a:xfrm>
            <a:off x="1576252" y="2722950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</a:t>
            </a:r>
          </a:p>
        </p:txBody>
      </p:sp>
      <p:sp>
        <p:nvSpPr>
          <p:cNvPr id="14" name="TextBox 13">
            <a:hlinkClick r:id="rId7" action="ppaction://hlinksldjump"/>
          </p:cNvPr>
          <p:cNvSpPr txBox="1"/>
          <p:nvPr/>
        </p:nvSpPr>
        <p:spPr>
          <a:xfrm>
            <a:off x="3849189" y="2722949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</a:t>
            </a:r>
          </a:p>
        </p:txBody>
      </p:sp>
      <p:sp>
        <p:nvSpPr>
          <p:cNvPr id="15" name="TextBox 14">
            <a:hlinkClick r:id="rId8" action="ppaction://hlinksldjump"/>
          </p:cNvPr>
          <p:cNvSpPr txBox="1"/>
          <p:nvPr/>
        </p:nvSpPr>
        <p:spPr>
          <a:xfrm>
            <a:off x="6122126" y="2722949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</a:t>
            </a:r>
          </a:p>
        </p:txBody>
      </p:sp>
      <p:sp>
        <p:nvSpPr>
          <p:cNvPr id="16" name="TextBox 15">
            <a:hlinkClick r:id="rId9" action="ppaction://hlinksldjump"/>
          </p:cNvPr>
          <p:cNvSpPr txBox="1"/>
          <p:nvPr/>
        </p:nvSpPr>
        <p:spPr>
          <a:xfrm>
            <a:off x="8395063" y="2722948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</a:t>
            </a:r>
          </a:p>
        </p:txBody>
      </p:sp>
      <p:sp>
        <p:nvSpPr>
          <p:cNvPr id="17" name="TextBox 16">
            <a:hlinkClick r:id="rId10" action="ppaction://hlinksldjump"/>
          </p:cNvPr>
          <p:cNvSpPr txBox="1"/>
          <p:nvPr/>
        </p:nvSpPr>
        <p:spPr>
          <a:xfrm>
            <a:off x="1576252" y="3646276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$600</a:t>
            </a:r>
          </a:p>
        </p:txBody>
      </p:sp>
      <p:sp>
        <p:nvSpPr>
          <p:cNvPr id="18" name="TextBox 17">
            <a:hlinkClick r:id="rId11" action="ppaction://hlinksldjump"/>
          </p:cNvPr>
          <p:cNvSpPr txBox="1"/>
          <p:nvPr/>
        </p:nvSpPr>
        <p:spPr>
          <a:xfrm>
            <a:off x="3849189" y="3646275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$600</a:t>
            </a:r>
          </a:p>
        </p:txBody>
      </p:sp>
      <p:sp>
        <p:nvSpPr>
          <p:cNvPr id="19" name="TextBox 18">
            <a:hlinkClick r:id="rId12" action="ppaction://hlinksldjump"/>
          </p:cNvPr>
          <p:cNvSpPr txBox="1"/>
          <p:nvPr/>
        </p:nvSpPr>
        <p:spPr>
          <a:xfrm>
            <a:off x="6122126" y="3646275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$600</a:t>
            </a:r>
          </a:p>
        </p:txBody>
      </p:sp>
      <p:sp>
        <p:nvSpPr>
          <p:cNvPr id="20" name="TextBox 19">
            <a:hlinkClick r:id="rId13" action="ppaction://hlinksldjump"/>
          </p:cNvPr>
          <p:cNvSpPr txBox="1"/>
          <p:nvPr/>
        </p:nvSpPr>
        <p:spPr>
          <a:xfrm>
            <a:off x="8395063" y="3646274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$600</a:t>
            </a:r>
          </a:p>
        </p:txBody>
      </p:sp>
      <p:sp>
        <p:nvSpPr>
          <p:cNvPr id="21" name="TextBox 20">
            <a:hlinkClick r:id="rId14" action="ppaction://hlinksldjump"/>
          </p:cNvPr>
          <p:cNvSpPr txBox="1"/>
          <p:nvPr/>
        </p:nvSpPr>
        <p:spPr>
          <a:xfrm>
            <a:off x="1576252" y="4569605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$800</a:t>
            </a:r>
          </a:p>
        </p:txBody>
      </p:sp>
      <p:sp>
        <p:nvSpPr>
          <p:cNvPr id="22" name="TextBox 21">
            <a:hlinkClick r:id="rId15" action="ppaction://hlinksldjump"/>
          </p:cNvPr>
          <p:cNvSpPr txBox="1"/>
          <p:nvPr/>
        </p:nvSpPr>
        <p:spPr>
          <a:xfrm>
            <a:off x="3849189" y="4569604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$800</a:t>
            </a:r>
          </a:p>
        </p:txBody>
      </p:sp>
      <p:sp>
        <p:nvSpPr>
          <p:cNvPr id="23" name="TextBox 22">
            <a:hlinkClick r:id="rId16" action="ppaction://hlinksldjump"/>
          </p:cNvPr>
          <p:cNvSpPr txBox="1"/>
          <p:nvPr/>
        </p:nvSpPr>
        <p:spPr>
          <a:xfrm>
            <a:off x="6122126" y="4569604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$800</a:t>
            </a:r>
          </a:p>
        </p:txBody>
      </p:sp>
      <p:sp>
        <p:nvSpPr>
          <p:cNvPr id="24" name="TextBox 23">
            <a:hlinkClick r:id="rId17" action="ppaction://hlinksldjump"/>
          </p:cNvPr>
          <p:cNvSpPr txBox="1"/>
          <p:nvPr/>
        </p:nvSpPr>
        <p:spPr>
          <a:xfrm>
            <a:off x="8395063" y="4569603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$800</a:t>
            </a:r>
          </a:p>
        </p:txBody>
      </p:sp>
    </p:spTree>
    <p:extLst>
      <p:ext uri="{BB962C8B-B14F-4D97-AF65-F5344CB8AC3E}">
        <p14:creationId xmlns:p14="http://schemas.microsoft.com/office/powerpoint/2010/main" val="38982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251905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1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-US" sz="60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"Individuals represented in a drama or story; can be human, animal, or humanized objects.”?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7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469075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1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-US" sz="60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ANSWER:</a:t>
                      </a:r>
                    </a:p>
                    <a:p>
                      <a:pPr algn="ctr"/>
                      <a:endParaRPr lang="en-US" sz="600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60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characters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98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97239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1 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</a:t>
                      </a:r>
                      <a:r>
                        <a:rPr lang="en-US" sz="60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"The events and actions of a story: Exposition, Rising Action, Climax, Falling Action, Resolution.”?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4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809016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1 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-US" sz="6000" dirty="0"/>
                        <a:t>ASNWER:</a:t>
                      </a:r>
                    </a:p>
                    <a:p>
                      <a:pPr algn="ctr"/>
                      <a:endParaRPr lang="en-US" sz="6000" dirty="0"/>
                    </a:p>
                    <a:p>
                      <a:pPr algn="ctr"/>
                      <a:r>
                        <a:rPr lang="en-US" sz="6000" dirty="0"/>
                        <a:t>plot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41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953136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1 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</a:t>
                      </a:r>
                      <a:r>
                        <a:rPr lang="en-US" sz="60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"The general place, historical time, and social circumstances in which action occurs in a story or play.”?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21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591431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1 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-US" sz="6000" dirty="0"/>
                        <a:t>ANSWER:</a:t>
                      </a:r>
                    </a:p>
                    <a:p>
                      <a:pPr algn="ctr"/>
                      <a:endParaRPr lang="en-US" sz="6000" dirty="0"/>
                    </a:p>
                    <a:p>
                      <a:pPr algn="ctr"/>
                      <a:r>
                        <a:rPr lang="en-US" sz="6000" dirty="0"/>
                        <a:t>setting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49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637352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1 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</a:t>
                      </a:r>
                      <a:r>
                        <a:rPr lang="en-US" sz="60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"To make clear by describing in more detail or giving relevant facts or ideas.”?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87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983364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1 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-US" sz="6000" dirty="0"/>
                        <a:t>ANSWER:</a:t>
                      </a:r>
                    </a:p>
                    <a:p>
                      <a:pPr algn="ctr"/>
                      <a:endParaRPr lang="en-US" sz="6000" dirty="0"/>
                    </a:p>
                    <a:p>
                      <a:pPr algn="ctr"/>
                      <a:r>
                        <a:rPr lang="en-US" sz="6000" dirty="0"/>
                        <a:t>explain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39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538359"/>
              </p:ext>
            </p:extLst>
          </p:nvPr>
        </p:nvGraphicFramePr>
        <p:xfrm>
          <a:off x="587829" y="719665"/>
          <a:ext cx="11077302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2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5200" dirty="0"/>
                        <a:t>What is </a:t>
                      </a:r>
                      <a:r>
                        <a:rPr lang="en-US" sz="5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"Adding details about the appearance, nature, and/or attributes of elements or ideas in literary or informational text using vivid language and textual evidence.”?</a:t>
                      </a:r>
                      <a:endParaRPr lang="en-US" sz="52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97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379865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2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-US" sz="5500" dirty="0"/>
                        <a:t>ANSWER:</a:t>
                      </a:r>
                    </a:p>
                    <a:p>
                      <a:pPr algn="ctr"/>
                      <a:endParaRPr lang="en-US" sz="5500" dirty="0"/>
                    </a:p>
                    <a:p>
                      <a:pPr algn="ctr"/>
                      <a:r>
                        <a:rPr lang="en-US" sz="5500" dirty="0"/>
                        <a:t>describe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6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079351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2 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</a:t>
                      </a:r>
                      <a:r>
                        <a:rPr lang="en-US" sz="60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"To make the meaning more transparent and easy to understand.”?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01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643762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2 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-US" sz="6000" dirty="0"/>
                        <a:t>ANSWER:</a:t>
                      </a:r>
                    </a:p>
                    <a:p>
                      <a:pPr algn="ctr"/>
                      <a:endParaRPr lang="en-US" sz="6000" dirty="0"/>
                    </a:p>
                    <a:p>
                      <a:pPr algn="ctr"/>
                      <a:r>
                        <a:rPr lang="en-US" sz="6000" dirty="0"/>
                        <a:t>clarify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3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878893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2 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</a:t>
                      </a:r>
                      <a:r>
                        <a:rPr lang="en-US" sz="60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"The motive or reason for which an author writes, as to entertain, inform, or persuade.”?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89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870921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2 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-US" sz="6000" dirty="0"/>
                        <a:t>ANSWER:</a:t>
                      </a:r>
                    </a:p>
                    <a:p>
                      <a:pPr algn="ctr"/>
                      <a:endParaRPr lang="en-US" sz="6000" dirty="0"/>
                    </a:p>
                    <a:p>
                      <a:pPr algn="ctr"/>
                      <a:r>
                        <a:rPr lang="en-US" sz="6000" dirty="0"/>
                        <a:t>author’s purpose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38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753815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2 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</a:t>
                      </a:r>
                      <a:r>
                        <a:rPr lang="en-US" sz="60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"The author's attitude reflected in the style of the written word.”?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20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744487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2 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-US" sz="6000" dirty="0"/>
                        <a:t>ANSWER:</a:t>
                      </a:r>
                    </a:p>
                    <a:p>
                      <a:pPr algn="ctr"/>
                      <a:endParaRPr lang="en-US" sz="6000" dirty="0"/>
                    </a:p>
                    <a:p>
                      <a:pPr algn="ctr"/>
                      <a:r>
                        <a:rPr lang="en-US" sz="6000" dirty="0"/>
                        <a:t>tone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9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001394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3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</a:t>
                      </a:r>
                      <a:r>
                        <a:rPr lang="en-US" sz="60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"To make judgments about the value of ideas, purposes, or claims of a text or story.”?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64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890643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3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-US" sz="6000" dirty="0"/>
                        <a:t>ANSWER:</a:t>
                      </a:r>
                    </a:p>
                    <a:p>
                      <a:pPr algn="ctr"/>
                      <a:endParaRPr lang="en-US" sz="6000" dirty="0"/>
                    </a:p>
                    <a:p>
                      <a:pPr algn="ctr"/>
                      <a:r>
                        <a:rPr lang="en-US" sz="6000" dirty="0"/>
                        <a:t>evaluate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12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95225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3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</a:t>
                      </a:r>
                      <a:r>
                        <a:rPr lang="en-US" sz="60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"Indicates similarities between two or more ideas, objects, concepts, and other elements from a text.”?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43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855113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3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-US" sz="6000" dirty="0"/>
                        <a:t>ANSWER:</a:t>
                      </a:r>
                    </a:p>
                    <a:p>
                      <a:pPr algn="ctr"/>
                      <a:endParaRPr lang="en-US" sz="6000" dirty="0"/>
                    </a:p>
                    <a:p>
                      <a:pPr algn="ctr"/>
                      <a:r>
                        <a:rPr lang="en-US" sz="6000" dirty="0"/>
                        <a:t>compare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82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821566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3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</a:t>
                      </a:r>
                      <a:r>
                        <a:rPr lang="en-US" sz="60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"Indicates differences between two or more ideas, objects, concepts, and other elements from a text.”?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48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369146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3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-US" sz="6000" dirty="0"/>
                        <a:t>ANSWER:</a:t>
                      </a:r>
                    </a:p>
                    <a:p>
                      <a:pPr algn="ctr"/>
                      <a:endParaRPr lang="en-US" sz="6000" dirty="0"/>
                    </a:p>
                    <a:p>
                      <a:pPr algn="ctr"/>
                      <a:r>
                        <a:rPr lang="en-US" sz="6000" dirty="0"/>
                        <a:t>contrast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25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097757"/>
              </p:ext>
            </p:extLst>
          </p:nvPr>
        </p:nvGraphicFramePr>
        <p:xfrm>
          <a:off x="587829" y="719665"/>
          <a:ext cx="11077302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3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</a:t>
                      </a:r>
                      <a:r>
                        <a:rPr lang="en-US" sz="60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"Shorten a text to its general theme(s) and/or major points.”?</a:t>
                      </a:r>
                      <a:endParaRPr lang="en-US" sz="60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b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03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113249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3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-US" sz="6000" dirty="0"/>
                        <a:t>ANSWER:</a:t>
                      </a:r>
                    </a:p>
                    <a:p>
                      <a:pPr algn="ctr"/>
                      <a:endParaRPr lang="en-US" sz="60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60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summarize</a:t>
                      </a:r>
                      <a:endParaRPr lang="en-US" sz="18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5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766014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4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5500" dirty="0"/>
                        <a:t>What is </a:t>
                      </a:r>
                      <a:r>
                        <a:rPr lang="en-US" sz="55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"A type of speech or written communication that develops or debates a topic in a logical, persuasive, or argumentative way.”?</a:t>
                      </a:r>
                      <a:endParaRPr lang="en-US" sz="55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19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512107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4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-US" sz="5500" dirty="0"/>
                        <a:t>ANSWER:</a:t>
                      </a:r>
                    </a:p>
                    <a:p>
                      <a:pPr algn="ctr"/>
                      <a:endParaRPr lang="en-US" sz="5500" dirty="0"/>
                    </a:p>
                    <a:p>
                      <a:pPr algn="ctr"/>
                      <a:r>
                        <a:rPr lang="en-US" sz="5500" dirty="0"/>
                        <a:t>persuade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3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82826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4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</a:t>
                      </a:r>
                      <a:r>
                        <a:rPr lang="en-US" sz="60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"A conclusion logically drawn from presented information and context clues.”?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9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596798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4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-US" sz="6000" dirty="0"/>
                        <a:t>ANSWER:</a:t>
                      </a:r>
                    </a:p>
                    <a:p>
                      <a:pPr algn="ctr"/>
                      <a:endParaRPr lang="en-US" sz="6000" dirty="0"/>
                    </a:p>
                    <a:p>
                      <a:pPr algn="ctr"/>
                      <a:r>
                        <a:rPr lang="en-US" sz="6000" dirty="0"/>
                        <a:t>inference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8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26159"/>
              </p:ext>
            </p:extLst>
          </p:nvPr>
        </p:nvGraphicFramePr>
        <p:xfrm>
          <a:off x="587829" y="719665"/>
          <a:ext cx="11077302" cy="524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4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</a:t>
                      </a:r>
                      <a:r>
                        <a:rPr lang="en-US" sz="55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"Nonfiction features, as well as graphic, informational, and organizational aids (</a:t>
                      </a:r>
                      <a:r>
                        <a:rPr lang="en-US" sz="55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</a:t>
                      </a:r>
                      <a:r>
                        <a:rPr lang="en-US" sz="55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bold print, </a:t>
                      </a:r>
                      <a:r>
                        <a:rPr lang="en-US" sz="5500" b="1" i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italics</a:t>
                      </a:r>
                      <a:r>
                        <a:rPr lang="en-US" sz="55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maps, charts, labels, headings)”?</a:t>
                      </a:r>
                      <a:endParaRPr lang="en-US" sz="55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58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291908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4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-US" sz="6000" dirty="0"/>
                        <a:t>ANSWER:</a:t>
                      </a:r>
                    </a:p>
                    <a:p>
                      <a:pPr algn="ctr"/>
                      <a:endParaRPr lang="en-US" sz="6000" dirty="0"/>
                    </a:p>
                    <a:p>
                      <a:pPr algn="ctr"/>
                      <a:r>
                        <a:rPr lang="en-US" sz="6000" dirty="0"/>
                        <a:t>text features</a:t>
                      </a:r>
                      <a:endParaRPr lang="en-US" sz="55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85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585481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4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</a:t>
                      </a:r>
                      <a:r>
                        <a:rPr lang="en-US" sz="50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"The parts of a written or spoken statement that precede or follow a specific word or passage, usually influencing the meaning or effect.”?</a:t>
                      </a:r>
                      <a:endParaRPr lang="en-US" sz="5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40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96997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QUARTER 4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-US" sz="6000" dirty="0"/>
                        <a:t>ANSWER:</a:t>
                      </a:r>
                    </a:p>
                    <a:p>
                      <a:pPr algn="ctr"/>
                      <a:endParaRPr lang="en-US" sz="6000" dirty="0"/>
                    </a:p>
                    <a:p>
                      <a:pPr algn="ctr"/>
                      <a:r>
                        <a:rPr lang="en-US" sz="6000" dirty="0"/>
                        <a:t>context</a:t>
                      </a:r>
                      <a:endParaRPr lang="en-US" sz="5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18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574</Words>
  <Application>Microsoft Macintosh PowerPoint</Application>
  <PresentationFormat>Widescreen</PresentationFormat>
  <Paragraphs>150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Arial Black</vt:lpstr>
      <vt:lpstr>Bebas Neue</vt:lpstr>
      <vt:lpstr>Calibri</vt:lpstr>
      <vt:lpstr>Calibri Light</vt:lpstr>
      <vt:lpstr>Office Theme</vt:lpstr>
      <vt:lpstr>PowerPoint Presentation</vt:lpstr>
      <vt:lpstr>AIR TEST PREP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Carlstrom</dc:creator>
  <cp:lastModifiedBy>Brittany Gillespie</cp:lastModifiedBy>
  <cp:revision>18</cp:revision>
  <dcterms:created xsi:type="dcterms:W3CDTF">2021-06-02T22:55:18Z</dcterms:created>
  <dcterms:modified xsi:type="dcterms:W3CDTF">2021-06-17T01:44:47Z</dcterms:modified>
</cp:coreProperties>
</file>