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9" r:id="rId3"/>
    <p:sldId id="261" r:id="rId4"/>
    <p:sldId id="277" r:id="rId5"/>
    <p:sldId id="262" r:id="rId6"/>
    <p:sldId id="278" r:id="rId7"/>
    <p:sldId id="263" r:id="rId8"/>
    <p:sldId id="279" r:id="rId9"/>
    <p:sldId id="264" r:id="rId10"/>
    <p:sldId id="280" r:id="rId11"/>
    <p:sldId id="265" r:id="rId12"/>
    <p:sldId id="281" r:id="rId13"/>
    <p:sldId id="266" r:id="rId14"/>
    <p:sldId id="282" r:id="rId15"/>
    <p:sldId id="267" r:id="rId16"/>
    <p:sldId id="283" r:id="rId17"/>
    <p:sldId id="268" r:id="rId18"/>
    <p:sldId id="284" r:id="rId19"/>
    <p:sldId id="269" r:id="rId20"/>
    <p:sldId id="285" r:id="rId21"/>
    <p:sldId id="270" r:id="rId22"/>
    <p:sldId id="286" r:id="rId23"/>
    <p:sldId id="271" r:id="rId24"/>
    <p:sldId id="287" r:id="rId25"/>
    <p:sldId id="272" r:id="rId26"/>
    <p:sldId id="273" r:id="rId27"/>
    <p:sldId id="288" r:id="rId28"/>
    <p:sldId id="274" r:id="rId29"/>
    <p:sldId id="289" r:id="rId30"/>
    <p:sldId id="275" r:id="rId31"/>
    <p:sldId id="290" r:id="rId32"/>
    <p:sldId id="276" r:id="rId33"/>
    <p:sldId id="29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15"/>
    <a:srgbClr val="2D2DFF"/>
    <a:srgbClr val="0900B8"/>
    <a:srgbClr val="000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>
        <p:scale>
          <a:sx n="119" d="100"/>
          <a:sy n="119" d="100"/>
        </p:scale>
        <p:origin x="3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5C68E-B8DF-4A09-9DE2-58FD93234034}" type="datetimeFigureOut">
              <a:rPr lang="en-US" smtClean="0"/>
              <a:t>6/16/21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B5B61-B4A1-4C65-BD59-E3B62D462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1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4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4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8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4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8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6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5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2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8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36E07-61C8-493E-A52E-F76A20442F09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A58DF-7BD3-4D33-B47F-48E3853A0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30.xml"/><Relationship Id="rId3" Type="http://schemas.openxmlformats.org/officeDocument/2006/relationships/slide" Target="slide11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17" Type="http://schemas.openxmlformats.org/officeDocument/2006/relationships/slide" Target="slide32.xml"/><Relationship Id="rId2" Type="http://schemas.openxmlformats.org/officeDocument/2006/relationships/slide" Target="slide3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5.xml"/><Relationship Id="rId5" Type="http://schemas.openxmlformats.org/officeDocument/2006/relationships/slide" Target="slide26.xml"/><Relationship Id="rId15" Type="http://schemas.openxmlformats.org/officeDocument/2006/relationships/slide" Target="slide17.xml"/><Relationship Id="rId10" Type="http://schemas.openxmlformats.org/officeDocument/2006/relationships/slide" Target="slide7.xml"/><Relationship Id="rId4" Type="http://schemas.openxmlformats.org/officeDocument/2006/relationships/slide" Target="slide19.xml"/><Relationship Id="rId9" Type="http://schemas.openxmlformats.org/officeDocument/2006/relationships/slide" Target="slide28.xml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40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16409"/>
          </a:xfrm>
        </p:spPr>
        <p:txBody>
          <a:bodyPr>
            <a:noAutofit/>
          </a:bodyPr>
          <a:lstStyle/>
          <a:p>
            <a:r>
              <a:rPr lang="en-US" sz="4400" b="1" spc="300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6</a:t>
            </a:r>
            <a:r>
              <a:rPr lang="en-US" sz="4400" b="1" spc="300" baseline="30000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</a:t>
            </a:r>
            <a:r>
              <a:rPr lang="en-US" sz="4400" b="1" spc="300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Grade Grammar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6252" y="1214846"/>
            <a:ext cx="2272937" cy="553998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Apostrophes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9189" y="1214845"/>
            <a:ext cx="2272937" cy="584775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2126" y="1214845"/>
            <a:ext cx="2272937" cy="585216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Capitalization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95063" y="1214843"/>
            <a:ext cx="2272937" cy="585216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Miscellaneous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1576252" y="1799620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849189" y="179961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6122126" y="179961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2" name="TextBox 11">
            <a:hlinkClick r:id="rId5" action="ppaction://hlinksldjump"/>
          </p:cNvPr>
          <p:cNvSpPr txBox="1"/>
          <p:nvPr/>
        </p:nvSpPr>
        <p:spPr>
          <a:xfrm>
            <a:off x="8395063" y="1799618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$200</a:t>
            </a:r>
          </a:p>
        </p:txBody>
      </p:sp>
      <p:sp>
        <p:nvSpPr>
          <p:cNvPr id="13" name="TextBox 12">
            <a:hlinkClick r:id="rId6" action="ppaction://hlinksldjump"/>
          </p:cNvPr>
          <p:cNvSpPr txBox="1"/>
          <p:nvPr/>
        </p:nvSpPr>
        <p:spPr>
          <a:xfrm>
            <a:off x="1576252" y="2722950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4" name="TextBox 13">
            <a:hlinkClick r:id="rId7" action="ppaction://hlinksldjump"/>
          </p:cNvPr>
          <p:cNvSpPr txBox="1"/>
          <p:nvPr/>
        </p:nvSpPr>
        <p:spPr>
          <a:xfrm>
            <a:off x="3849189" y="272294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5" name="TextBox 14">
            <a:hlinkClick r:id="rId8" action="ppaction://hlinksldjump"/>
          </p:cNvPr>
          <p:cNvSpPr txBox="1"/>
          <p:nvPr/>
        </p:nvSpPr>
        <p:spPr>
          <a:xfrm>
            <a:off x="6122126" y="2722949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6" name="TextBox 15">
            <a:hlinkClick r:id="rId9" action="ppaction://hlinksldjump"/>
          </p:cNvPr>
          <p:cNvSpPr txBox="1"/>
          <p:nvPr/>
        </p:nvSpPr>
        <p:spPr>
          <a:xfrm>
            <a:off x="8395063" y="2722948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$400</a:t>
            </a:r>
          </a:p>
        </p:txBody>
      </p:sp>
      <p:sp>
        <p:nvSpPr>
          <p:cNvPr id="17" name="TextBox 16">
            <a:hlinkClick r:id="rId10" action="ppaction://hlinksldjump"/>
          </p:cNvPr>
          <p:cNvSpPr txBox="1"/>
          <p:nvPr/>
        </p:nvSpPr>
        <p:spPr>
          <a:xfrm>
            <a:off x="1576252" y="3646276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18" name="TextBox 17">
            <a:hlinkClick r:id="rId11" action="ppaction://hlinksldjump"/>
          </p:cNvPr>
          <p:cNvSpPr txBox="1"/>
          <p:nvPr/>
        </p:nvSpPr>
        <p:spPr>
          <a:xfrm>
            <a:off x="3849189" y="364627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19" name="TextBox 18">
            <a:hlinkClick r:id="rId12" action="ppaction://hlinksldjump"/>
          </p:cNvPr>
          <p:cNvSpPr txBox="1"/>
          <p:nvPr/>
        </p:nvSpPr>
        <p:spPr>
          <a:xfrm>
            <a:off x="6122126" y="364627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20" name="TextBox 19">
            <a:hlinkClick r:id="rId13" action="ppaction://hlinksldjump"/>
          </p:cNvPr>
          <p:cNvSpPr txBox="1"/>
          <p:nvPr/>
        </p:nvSpPr>
        <p:spPr>
          <a:xfrm>
            <a:off x="8395063" y="364627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$600</a:t>
            </a:r>
          </a:p>
        </p:txBody>
      </p:sp>
      <p:sp>
        <p:nvSpPr>
          <p:cNvPr id="21" name="TextBox 20">
            <a:hlinkClick r:id="rId14" action="ppaction://hlinksldjump"/>
          </p:cNvPr>
          <p:cNvSpPr txBox="1"/>
          <p:nvPr/>
        </p:nvSpPr>
        <p:spPr>
          <a:xfrm>
            <a:off x="1576252" y="4569605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2" name="TextBox 21">
            <a:hlinkClick r:id="rId15" action="ppaction://hlinksldjump"/>
          </p:cNvPr>
          <p:cNvSpPr txBox="1"/>
          <p:nvPr/>
        </p:nvSpPr>
        <p:spPr>
          <a:xfrm>
            <a:off x="3849189" y="456960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3" name="TextBox 22">
            <a:hlinkClick r:id="rId16" action="ppaction://hlinksldjump"/>
          </p:cNvPr>
          <p:cNvSpPr txBox="1"/>
          <p:nvPr/>
        </p:nvSpPr>
        <p:spPr>
          <a:xfrm>
            <a:off x="6122126" y="4569604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  <p:sp>
        <p:nvSpPr>
          <p:cNvPr id="24" name="TextBox 23">
            <a:hlinkClick r:id="rId17" action="ppaction://hlinksldjump"/>
          </p:cNvPr>
          <p:cNvSpPr txBox="1"/>
          <p:nvPr/>
        </p:nvSpPr>
        <p:spPr>
          <a:xfrm>
            <a:off x="8395063" y="4569603"/>
            <a:ext cx="2272937" cy="923330"/>
          </a:xfrm>
          <a:prstGeom prst="rect">
            <a:avLst/>
          </a:prstGeom>
          <a:gradFill flip="none" rotWithShape="1">
            <a:gsLst>
              <a:gs pos="5000">
                <a:srgbClr val="2D2DFF">
                  <a:lumMod val="97000"/>
                </a:srgbClr>
              </a:gs>
              <a:gs pos="100000">
                <a:srgbClr val="0900B8"/>
              </a:gs>
            </a:gsLst>
            <a:lin ang="5400000" scaled="1"/>
            <a:tileRect/>
          </a:gra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$800</a:t>
            </a:r>
          </a:p>
        </p:txBody>
      </p:sp>
    </p:spTree>
    <p:extLst>
      <p:ext uri="{BB962C8B-B14F-4D97-AF65-F5344CB8AC3E}">
        <p14:creationId xmlns:p14="http://schemas.microsoft.com/office/powerpoint/2010/main" val="38982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1756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sym typeface="Bebas Neue"/>
                        </a:rPr>
                        <a:t>APOSTROPHES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Add in the apostrophe: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</a:t>
                      </a:r>
                      <a:r>
                        <a:rPr lang="en" sz="6000" dirty="0" err="1"/>
                        <a:t>didnt</a:t>
                      </a:r>
                      <a:r>
                        <a:rPr lang="en" sz="6000" dirty="0"/>
                        <a:t> have to go to school today.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7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210780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sym typeface="Bebas Neue"/>
                        </a:rPr>
                        <a:t>APOSTROPHES </a:t>
                      </a: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didn’t have to go to school today.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6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456177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sym typeface="Bebas Neue"/>
                        </a:rPr>
                        <a:t>APOSTROPHES </a:t>
                      </a: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Add in the apostrophe: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On Friday, </a:t>
                      </a:r>
                      <a:r>
                        <a:rPr lang="en" sz="6000" dirty="0" err="1"/>
                        <a:t>youre</a:t>
                      </a:r>
                      <a:r>
                        <a:rPr lang="en" sz="6000" dirty="0"/>
                        <a:t> going to go home with your friend Lucy.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4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32259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sym typeface="Bebas Neue"/>
                        </a:rPr>
                        <a:t>APOSTROPHES </a:t>
                      </a: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On Friday, you’re going to go home with your friend Lucy.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3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29566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sym typeface="Bebas Neue"/>
                        </a:rPr>
                        <a:t>APOSTROPHES </a:t>
                      </a: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Change the underlined word(s) into one word with an apostrophe: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</a:t>
                      </a:r>
                      <a:r>
                        <a:rPr lang="en" sz="6000" u="sng" dirty="0"/>
                        <a:t>cannot </a:t>
                      </a:r>
                      <a:r>
                        <a:rPr lang="en" sz="6000" u="none" dirty="0"/>
                        <a:t>find the remote.</a:t>
                      </a:r>
                      <a:endParaRPr lang="en-US" sz="6000" u="sng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1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763178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sym typeface="Bebas Neue"/>
                        </a:rPr>
                        <a:t>APOSTROPHES </a:t>
                      </a: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</a:t>
                      </a:r>
                      <a:r>
                        <a:rPr lang="en" sz="6000" u="sng" dirty="0"/>
                        <a:t>can’t </a:t>
                      </a:r>
                      <a:r>
                        <a:rPr lang="en" sz="6000" u="none" dirty="0"/>
                        <a:t>find the remote.</a:t>
                      </a:r>
                      <a:endParaRPr lang="en-US" sz="6000" u="sng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7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47164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sym typeface="Bebas Neue"/>
                        </a:rPr>
                        <a:t>APOSTROPHES </a:t>
                      </a: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Change the underlined word(s) into one word with an apostrophe:</a:t>
                      </a:r>
                    </a:p>
                    <a:p>
                      <a:pPr algn="ctr"/>
                      <a:endParaRPr lang="en" sz="5500" dirty="0"/>
                    </a:p>
                    <a:p>
                      <a:pPr algn="ctr"/>
                      <a:r>
                        <a:rPr lang="en" sz="5500" dirty="0"/>
                        <a:t>I wish they </a:t>
                      </a:r>
                      <a:r>
                        <a:rPr lang="en" sz="5500" u="sng" dirty="0"/>
                        <a:t>would have </a:t>
                      </a:r>
                      <a:r>
                        <a:rPr lang="en" sz="5500" dirty="0"/>
                        <a:t>told me.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7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70659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sym typeface="Bebas Neue"/>
                        </a:rPr>
                        <a:t>APOSTROPHES </a:t>
                      </a: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ANSWER:</a:t>
                      </a:r>
                    </a:p>
                    <a:p>
                      <a:pPr algn="ctr"/>
                      <a:endParaRPr lang="en" sz="5500" dirty="0"/>
                    </a:p>
                    <a:p>
                      <a:pPr algn="ctr"/>
                      <a:r>
                        <a:rPr lang="en" sz="5500" dirty="0"/>
                        <a:t>I wish they </a:t>
                      </a:r>
                      <a:r>
                        <a:rPr lang="en" sz="5500" u="none" dirty="0"/>
                        <a:t>would’ve told</a:t>
                      </a:r>
                      <a:r>
                        <a:rPr lang="en" sz="5500" dirty="0"/>
                        <a:t> me.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4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139428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COMMAS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Add commas to the sentence: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have a dog cat and bird.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7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411287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COMMAS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have a dog, cat, and bird.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8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877575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COMMAS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Add commas to the sentence: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Do you like ice cream cake or brownies better?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98104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COMMAS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Do you like ice cream, cake, or brownies better?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3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89901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COMMAS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Add commas to the sentence: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really like pepperoni on my pizza but my friend thinks it is spicy.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9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73686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COMMAS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5800" dirty="0"/>
                        <a:t>I really like pepperoni on my pizza, but my friend thinks it is spicy.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9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884854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COMMAS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Add commas to the sentence: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Tuesday August 26 2021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0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053490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COMMAS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Tuesday, August 26, 2021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431161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CAPITALIZATION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Which word(s) should be capitalized?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live in </a:t>
                      </a:r>
                      <a:r>
                        <a:rPr lang="en" sz="6000" dirty="0" err="1"/>
                        <a:t>hilliard</a:t>
                      </a:r>
                      <a:r>
                        <a:rPr lang="en" sz="6000" dirty="0"/>
                        <a:t>, </a:t>
                      </a:r>
                      <a:r>
                        <a:rPr lang="en" sz="6000" dirty="0" err="1"/>
                        <a:t>ohio</a:t>
                      </a:r>
                      <a:r>
                        <a:rPr lang="en" sz="6000" dirty="0"/>
                        <a:t>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4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02870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CAPITALIZATION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I live in Hilliard, Ohio.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3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865019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CAPITALIZATION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Which word(s) should be capitalized?</a:t>
                      </a:r>
                    </a:p>
                    <a:p>
                      <a:pPr algn="ctr"/>
                      <a:endParaRPr lang="en" sz="5500" dirty="0"/>
                    </a:p>
                    <a:p>
                      <a:pPr algn="ctr"/>
                      <a:r>
                        <a:rPr lang="en" sz="5500" dirty="0"/>
                        <a:t>My teacher, </a:t>
                      </a:r>
                      <a:r>
                        <a:rPr lang="en" sz="5500" dirty="0" err="1"/>
                        <a:t>mrs.</a:t>
                      </a:r>
                      <a:r>
                        <a:rPr lang="en" sz="5500" dirty="0"/>
                        <a:t> green, knows a lot about books!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3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249608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CAPITALIZATION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ANSWER:</a:t>
                      </a:r>
                    </a:p>
                    <a:p>
                      <a:pPr algn="ctr"/>
                      <a:endParaRPr lang="en" sz="5500" dirty="0"/>
                    </a:p>
                    <a:p>
                      <a:pPr algn="ctr"/>
                      <a:r>
                        <a:rPr lang="en" sz="5500" dirty="0"/>
                        <a:t>My teacher, Mrs. Green, knows a lot about books!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2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207728"/>
              </p:ext>
            </p:extLst>
          </p:nvPr>
        </p:nvGraphicFramePr>
        <p:xfrm>
          <a:off x="587829" y="719665"/>
          <a:ext cx="11077302" cy="516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CAPITALIZATION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Which word(s) should be capitalized?</a:t>
                      </a:r>
                    </a:p>
                    <a:p>
                      <a:pPr algn="ctr"/>
                      <a:endParaRPr lang="en" sz="5500" dirty="0"/>
                    </a:p>
                    <a:p>
                      <a:pPr algn="ctr"/>
                      <a:r>
                        <a:rPr lang="en" sz="5500" dirty="0"/>
                        <a:t>My favorite place to visit is duck, which is located in the outer banks in north </a:t>
                      </a:r>
                      <a:r>
                        <a:rPr lang="en-US" sz="5500" dirty="0"/>
                        <a:t>c</a:t>
                      </a:r>
                      <a:r>
                        <a:rPr lang="en" sz="5500" dirty="0" err="1"/>
                        <a:t>arolina</a:t>
                      </a:r>
                      <a:r>
                        <a:rPr lang="en" sz="5500" dirty="0"/>
                        <a:t>.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942064"/>
              </p:ext>
            </p:extLst>
          </p:nvPr>
        </p:nvGraphicFramePr>
        <p:xfrm>
          <a:off x="587829" y="719665"/>
          <a:ext cx="11077302" cy="516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CAPITALIZATION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ANSWER:</a:t>
                      </a:r>
                    </a:p>
                    <a:p>
                      <a:pPr algn="ctr"/>
                      <a:endParaRPr lang="en" sz="5500" dirty="0"/>
                    </a:p>
                    <a:p>
                      <a:pPr algn="ctr"/>
                      <a:r>
                        <a:rPr lang="en" sz="5500" dirty="0"/>
                        <a:t>My favorite place to visit is Duck, which is located in the Outer Banks in North </a:t>
                      </a:r>
                      <a:r>
                        <a:rPr lang="en-US" sz="5500" dirty="0"/>
                        <a:t>C</a:t>
                      </a:r>
                      <a:r>
                        <a:rPr lang="en" sz="5500" dirty="0" err="1"/>
                        <a:t>arolina</a:t>
                      </a:r>
                      <a:r>
                        <a:rPr lang="en" sz="5500" dirty="0"/>
                        <a:t>.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095753"/>
              </p:ext>
            </p:extLst>
          </p:nvPr>
        </p:nvGraphicFramePr>
        <p:xfrm>
          <a:off x="587829" y="719665"/>
          <a:ext cx="11077302" cy="5759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595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CAPITALIZATION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5500" dirty="0"/>
                        <a:t>ANSWER:</a:t>
                      </a:r>
                    </a:p>
                    <a:p>
                      <a:pPr algn="ctr"/>
                      <a:endParaRPr lang="en" sz="5500" dirty="0"/>
                    </a:p>
                    <a:p>
                      <a:pPr algn="ctr"/>
                      <a:r>
                        <a:rPr lang="en" sz="5000" dirty="0"/>
                        <a:t>Have you ever visited the </a:t>
                      </a:r>
                      <a:r>
                        <a:rPr lang="en-US" sz="5000" dirty="0"/>
                        <a:t>W</a:t>
                      </a:r>
                      <a:r>
                        <a:rPr lang="en" sz="5000" dirty="0" err="1"/>
                        <a:t>ashington</a:t>
                      </a:r>
                      <a:r>
                        <a:rPr lang="en" sz="5000" dirty="0"/>
                        <a:t> Monument, White House, or </a:t>
                      </a:r>
                      <a:r>
                        <a:rPr lang="en-US" sz="5000" dirty="0"/>
                        <a:t>J</a:t>
                      </a:r>
                      <a:r>
                        <a:rPr lang="en" sz="5000" dirty="0" err="1"/>
                        <a:t>efferson</a:t>
                      </a:r>
                      <a:r>
                        <a:rPr lang="en" sz="5000" dirty="0"/>
                        <a:t> Memorial in </a:t>
                      </a:r>
                      <a:r>
                        <a:rPr lang="en-US" sz="5000" dirty="0"/>
                        <a:t>W</a:t>
                      </a:r>
                      <a:r>
                        <a:rPr lang="en" sz="5000" dirty="0" err="1"/>
                        <a:t>ashington</a:t>
                      </a:r>
                      <a:r>
                        <a:rPr lang="en" sz="5000" dirty="0"/>
                        <a:t> D.C.?</a:t>
                      </a:r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969016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MISCELLANEOUS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What is the contraction word for we will?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9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086251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MISCELLANEOUS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$200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-US" sz="6000" dirty="0"/>
                        <a:t>w</a:t>
                      </a:r>
                      <a:r>
                        <a:rPr lang="en" sz="6000" dirty="0" err="1"/>
                        <a:t>e’ll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97367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MISCELLANEOUS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Which there/their/they’re means to belong to someone?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9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454888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MISCELLANEOUS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$400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their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0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419801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MISCELLANEOUS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Which there/their/they’re means in a direction?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8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839801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MISCELLANEOUS 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$600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ANSWER:</a:t>
                      </a:r>
                    </a:p>
                    <a:p>
                      <a:pPr algn="ctr"/>
                      <a:endParaRPr lang="en" sz="6000" dirty="0"/>
                    </a:p>
                    <a:p>
                      <a:pPr algn="ctr"/>
                      <a:r>
                        <a:rPr lang="en" sz="6000" dirty="0"/>
                        <a:t>there</a:t>
                      </a:r>
                      <a:endParaRPr lang="en-US" sz="60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548022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MISCELLANEOUS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" sz="6000" dirty="0"/>
                        <a:t>Which sentence is correct?</a:t>
                      </a:r>
                    </a:p>
                    <a:p>
                      <a:pPr algn="ctr"/>
                      <a:r>
                        <a:rPr lang="en" sz="5500" dirty="0"/>
                        <a:t>Whose going to the baseball game?</a:t>
                      </a:r>
                    </a:p>
                    <a:p>
                      <a:pPr algn="ctr"/>
                      <a:r>
                        <a:rPr lang="en-US" sz="5500" dirty="0"/>
                        <a:t>-O</a:t>
                      </a:r>
                      <a:r>
                        <a:rPr lang="en" sz="5500" dirty="0"/>
                        <a:t>R-</a:t>
                      </a:r>
                    </a:p>
                    <a:p>
                      <a:pPr algn="ctr"/>
                      <a:r>
                        <a:rPr lang="en" sz="5500" dirty="0"/>
                        <a:t>Who’s going to the baseball game?</a:t>
                      </a:r>
                      <a:endParaRPr lang="en-US" sz="55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0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263803"/>
              </p:ext>
            </p:extLst>
          </p:nvPr>
        </p:nvGraphicFramePr>
        <p:xfrm>
          <a:off x="587829" y="719665"/>
          <a:ext cx="11077302" cy="472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Bebas Neue"/>
                          <a:cs typeface="Bebas Neue"/>
                          <a:sym typeface="Bebas Neue"/>
                        </a:rPr>
                        <a:t>MISCELLANEOUS </a:t>
                      </a:r>
                      <a:r>
                        <a:rPr lang="en-US" sz="4000" b="1" dirty="0">
                          <a:solidFill>
                            <a:srgbClr val="FFC71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$800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  <a:p>
                      <a:pPr algn="ctr"/>
                      <a:r>
                        <a:rPr lang="en-US" sz="6000" dirty="0"/>
                        <a:t>ANSWER:</a:t>
                      </a:r>
                    </a:p>
                    <a:p>
                      <a:pPr algn="ctr"/>
                      <a:endParaRPr lang="en" sz="5500" dirty="0"/>
                    </a:p>
                    <a:p>
                      <a:pPr algn="ctr"/>
                      <a:r>
                        <a:rPr lang="en" sz="5500" dirty="0"/>
                        <a:t>Who’s going to the baseball game?</a:t>
                      </a:r>
                      <a:endParaRPr lang="en-US" sz="5500" dirty="0"/>
                    </a:p>
                  </a:txBody>
                  <a:tcPr>
                    <a:gradFill>
                      <a:gsLst>
                        <a:gs pos="0">
                          <a:srgbClr val="2D2DFF">
                            <a:lumMod val="97000"/>
                          </a:srgbClr>
                        </a:gs>
                        <a:gs pos="100000">
                          <a:srgbClr val="0900B8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triped Right Arrow 4">
            <a:hlinkClick r:id="rId2" action="ppaction://hlinksldjump"/>
          </p:cNvPr>
          <p:cNvSpPr/>
          <p:nvPr/>
        </p:nvSpPr>
        <p:spPr>
          <a:xfrm flipH="1">
            <a:off x="587829" y="5669280"/>
            <a:ext cx="1227909" cy="809897"/>
          </a:xfrm>
          <a:prstGeom prst="stripedRightArrow">
            <a:avLst/>
          </a:prstGeom>
          <a:gradFill flip="none" rotWithShape="1">
            <a:gsLst>
              <a:gs pos="0">
                <a:srgbClr val="FFC715"/>
              </a:gs>
              <a:gs pos="100000">
                <a:srgbClr val="0900B8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5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18418</TotalTime>
  <Words>573</Words>
  <Application>Microsoft Macintosh PowerPoint</Application>
  <PresentationFormat>Widescreen</PresentationFormat>
  <Paragraphs>171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Arial Black</vt:lpstr>
      <vt:lpstr>Bebas Neue</vt:lpstr>
      <vt:lpstr>Calibri</vt:lpstr>
      <vt:lpstr>Calibri Light</vt:lpstr>
      <vt:lpstr>Office Theme</vt:lpstr>
      <vt:lpstr>PowerPoint Presentation</vt:lpstr>
      <vt:lpstr>6th Grade Grammar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Carlstrom</dc:creator>
  <cp:lastModifiedBy>Brittany Gillespie</cp:lastModifiedBy>
  <cp:revision>17</cp:revision>
  <dcterms:created xsi:type="dcterms:W3CDTF">2021-06-02T22:55:18Z</dcterms:created>
  <dcterms:modified xsi:type="dcterms:W3CDTF">2021-06-17T01:22:48Z</dcterms:modified>
</cp:coreProperties>
</file>