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6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0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8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9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3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9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2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86D6E-38A1-4CCB-ABF7-2D85D0027CAA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AC4EB-D6D6-4BCE-ACD9-7B69E114C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1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2.xml"/><Relationship Id="rId18" Type="http://schemas.openxmlformats.org/officeDocument/2006/relationships/slide" Target="slide6.xml"/><Relationship Id="rId26" Type="http://schemas.openxmlformats.org/officeDocument/2006/relationships/slide" Target="slide3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20.xml"/><Relationship Id="rId7" Type="http://schemas.openxmlformats.org/officeDocument/2006/relationships/slide" Target="slide10.xml"/><Relationship Id="rId12" Type="http://schemas.openxmlformats.org/officeDocument/2006/relationships/slide" Target="slide11.xml"/><Relationship Id="rId17" Type="http://schemas.openxmlformats.org/officeDocument/2006/relationships/slide" Target="slide7.xml"/><Relationship Id="rId25" Type="http://schemas.openxmlformats.org/officeDocument/2006/relationships/oleObject" Target="../embeddings/oleObject2.bin"/><Relationship Id="rId2" Type="http://schemas.openxmlformats.org/officeDocument/2006/relationships/tags" Target="../tags/tag2.xml"/><Relationship Id="rId16" Type="http://schemas.openxmlformats.org/officeDocument/2006/relationships/slide" Target="slide17.xml"/><Relationship Id="rId20" Type="http://schemas.openxmlformats.org/officeDocument/2006/relationships/slide" Target="slide19.xml"/><Relationship Id="rId1" Type="http://schemas.openxmlformats.org/officeDocument/2006/relationships/vmlDrawing" Target="../drawings/vmlDrawing1.v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24" Type="http://schemas.openxmlformats.org/officeDocument/2006/relationships/oleObject" Target="../embeddings/oleObject1.bin"/><Relationship Id="rId5" Type="http://schemas.openxmlformats.org/officeDocument/2006/relationships/slide" Target="slide4.xml"/><Relationship Id="rId15" Type="http://schemas.openxmlformats.org/officeDocument/2006/relationships/slide" Target="slide9.xml"/><Relationship Id="rId23" Type="http://schemas.openxmlformats.org/officeDocument/2006/relationships/slide" Target="slide22.xml"/><Relationship Id="rId10" Type="http://schemas.openxmlformats.org/officeDocument/2006/relationships/slide" Target="slide14.xml"/><Relationship Id="rId19" Type="http://schemas.openxmlformats.org/officeDocument/2006/relationships/audio" Target="../media/audio1.wav"/><Relationship Id="rId4" Type="http://schemas.openxmlformats.org/officeDocument/2006/relationships/slide" Target="slide8.xml"/><Relationship Id="rId9" Type="http://schemas.openxmlformats.org/officeDocument/2006/relationships/slide" Target="slide16.xml"/><Relationship Id="rId14" Type="http://schemas.openxmlformats.org/officeDocument/2006/relationships/slide" Target="slide13.xml"/><Relationship Id="rId22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4724400"/>
            <a:ext cx="6400800" cy="1752600"/>
          </a:xfrm>
        </p:spPr>
        <p:txBody>
          <a:bodyPr/>
          <a:lstStyle/>
          <a:p>
            <a:r>
              <a:rPr lang="en-US" altLang="en-US" sz="3200"/>
              <a:t>Hosted</a:t>
            </a:r>
          </a:p>
          <a:p>
            <a:r>
              <a:rPr lang="en-US" altLang="en-US" sz="3200"/>
              <a:t>by</a:t>
            </a:r>
          </a:p>
          <a:p>
            <a:r>
              <a:rPr lang="en-US" altLang="en-US" sz="3200"/>
              <a:t>Your most wonderful teacher</a:t>
            </a:r>
          </a:p>
        </p:txBody>
      </p:sp>
      <p:sp>
        <p:nvSpPr>
          <p:cNvPr id="3075" name="WordArt 7"/>
          <p:cNvSpPr>
            <a:spLocks noChangeArrowheads="1" noChangeShapeType="1" noTextEdit="1"/>
          </p:cNvSpPr>
          <p:nvPr/>
        </p:nvSpPr>
        <p:spPr bwMode="auto">
          <a:xfrm>
            <a:off x="487680" y="838200"/>
            <a:ext cx="11192256" cy="3733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gradFill rotWithShape="1">
                  <a:gsLst>
                    <a:gs pos="0">
                      <a:srgbClr val="FF9933"/>
                    </a:gs>
                    <a:gs pos="100000">
                      <a:srgbClr val="FFFFCC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This is Jeopardy</a:t>
            </a:r>
            <a:endParaRPr lang="en-US" sz="3600" kern="10" dirty="0">
              <a:gradFill rotWithShape="1">
                <a:gsLst>
                  <a:gs pos="0">
                    <a:srgbClr val="FF9933"/>
                  </a:gs>
                  <a:gs pos="100000">
                    <a:srgbClr val="FFFFCC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 panose="020B080603090205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36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14800" y="1143000"/>
            <a:ext cx="1371600" cy="914400"/>
          </a:xfrm>
          <a:prstGeom prst="actionButtonBlank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5" action="ppaction://hlinksldjump"/>
              </a:rPr>
              <a:t>100</a:t>
            </a:r>
            <a:endParaRPr lang="en-US" altLang="en-US" b="1"/>
          </a:p>
        </p:txBody>
      </p:sp>
      <p:sp>
        <p:nvSpPr>
          <p:cNvPr id="2053" name="AutoShape 5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1143000"/>
            <a:ext cx="1371600" cy="914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6" action="ppaction://hlinksldjump"/>
              </a:rPr>
              <a:t>100</a:t>
            </a:r>
            <a:endParaRPr lang="en-US" altLang="en-US" b="1">
              <a:hlinkClick r:id="rId6" action="ppaction://hlinksldjump"/>
            </a:endParaRPr>
          </a:p>
        </p:txBody>
      </p:sp>
      <p:sp>
        <p:nvSpPr>
          <p:cNvPr id="2056" name="AutoShape 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14800" y="2286000"/>
            <a:ext cx="1371600" cy="914400"/>
          </a:xfrm>
          <a:prstGeom prst="actionButtonBlank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4" action="ppaction://hlinksldjump"/>
              </a:rPr>
              <a:t>200</a:t>
            </a:r>
            <a:endParaRPr lang="en-US" altLang="en-US" b="1"/>
          </a:p>
        </p:txBody>
      </p:sp>
      <p:sp>
        <p:nvSpPr>
          <p:cNvPr id="2058" name="AutoShape 10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2209800"/>
            <a:ext cx="1371600" cy="914400"/>
          </a:xfrm>
          <a:prstGeom prst="actionButtonBlank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7" action="ppaction://hlinksldjump"/>
              </a:rPr>
              <a:t>200</a:t>
            </a:r>
            <a:endParaRPr lang="en-US" altLang="en-US" b="1"/>
          </a:p>
        </p:txBody>
      </p:sp>
      <p:sp>
        <p:nvSpPr>
          <p:cNvPr id="2060" name="AutoShape 1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05000" y="44958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8" action="ppaction://hlinksldjump"/>
              </a:rPr>
              <a:t>400</a:t>
            </a:r>
            <a:endParaRPr lang="en-US" altLang="en-US" b="1"/>
          </a:p>
        </p:txBody>
      </p:sp>
      <p:sp>
        <p:nvSpPr>
          <p:cNvPr id="2062" name="AutoShape 14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14800" y="4495800"/>
            <a:ext cx="1371600" cy="914400"/>
          </a:xfrm>
          <a:prstGeom prst="actionButtonBlank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9" action="ppaction://hlinksldjump"/>
              </a:rPr>
              <a:t>400</a:t>
            </a:r>
            <a:endParaRPr lang="en-US" altLang="en-US" b="1"/>
          </a:p>
        </p:txBody>
      </p:sp>
      <p:sp>
        <p:nvSpPr>
          <p:cNvPr id="2064" name="AutoShape 16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3352800"/>
            <a:ext cx="1371600" cy="914400"/>
          </a:xfrm>
          <a:prstGeom prst="actionButtonBlank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0" action="ppaction://hlinksldjump"/>
              </a:rPr>
              <a:t>300</a:t>
            </a:r>
            <a:endParaRPr lang="en-US" altLang="en-US" b="1"/>
          </a:p>
        </p:txBody>
      </p:sp>
      <p:sp>
        <p:nvSpPr>
          <p:cNvPr id="2066" name="AutoShape 18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4495800"/>
            <a:ext cx="1371600" cy="914400"/>
          </a:xfrm>
          <a:prstGeom prst="actionButtonBlank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1" action="ppaction://hlinksldjump"/>
              </a:rPr>
              <a:t>400</a:t>
            </a:r>
            <a:endParaRPr lang="en-US" altLang="en-US" b="1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752600" y="381001"/>
            <a:ext cx="1600200" cy="646331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/>
              <a:t>Industrial Revolution</a:t>
            </a:r>
            <a:endParaRPr lang="en-US" altLang="en-US" sz="1800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3886200" y="381000"/>
            <a:ext cx="1981200" cy="707886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 b="1"/>
              <a:t>American Revolution</a:t>
            </a:r>
            <a:endParaRPr lang="en-US" altLang="en-US" sz="2000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6400800" y="381000"/>
            <a:ext cx="1600200" cy="707886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 b="1"/>
              <a:t>Economic Theory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8534400" y="381000"/>
            <a:ext cx="1752600" cy="400110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 b="1"/>
              <a:t>Fruit Cake</a:t>
            </a:r>
          </a:p>
        </p:txBody>
      </p:sp>
      <p:sp>
        <p:nvSpPr>
          <p:cNvPr id="2075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905000" y="11430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altLang="en-U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76" name="AutoShape 28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05000" y="33528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2" action="ppaction://hlinksldjump"/>
              </a:rPr>
              <a:t>300</a:t>
            </a:r>
            <a:endParaRPr lang="en-US" altLang="en-U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78" name="AutoShape 30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14800" y="3429000"/>
            <a:ext cx="1371600" cy="914400"/>
          </a:xfrm>
          <a:prstGeom prst="actionButtonBlank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3" action="ppaction://hlinksldjump"/>
              </a:rPr>
              <a:t>300</a:t>
            </a:r>
            <a:endParaRPr lang="en-US" altLang="en-US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79" name="AutoShape 31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3352800"/>
            <a:ext cx="1371600" cy="914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4" action="ppaction://hlinksldjump"/>
              </a:rPr>
              <a:t>300</a:t>
            </a:r>
            <a:endParaRPr lang="en-US" altLang="en-US" b="1"/>
          </a:p>
        </p:txBody>
      </p:sp>
      <p:sp>
        <p:nvSpPr>
          <p:cNvPr id="2080" name="AutoShape 32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2209800"/>
            <a:ext cx="1371600" cy="914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5" action="ppaction://hlinksldjump"/>
              </a:rPr>
              <a:t>200</a:t>
            </a:r>
            <a:endParaRPr lang="en-US" altLang="en-US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81" name="AutoShape 33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4495800"/>
            <a:ext cx="1371600" cy="914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6" action="ppaction://hlinksldjump"/>
              </a:rPr>
              <a:t>400</a:t>
            </a:r>
          </a:p>
        </p:txBody>
      </p:sp>
      <p:sp>
        <p:nvSpPr>
          <p:cNvPr id="2083" name="AutoShape 3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05000" y="22860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hlinkClick r:id="rId17" action="ppaction://hlinksldjump"/>
              </a:rPr>
              <a:t>200</a:t>
            </a:r>
            <a:endParaRPr lang="en-US" altLang="en-US" b="1" dirty="0"/>
          </a:p>
        </p:txBody>
      </p:sp>
      <p:sp>
        <p:nvSpPr>
          <p:cNvPr id="2084" name="AutoShape 36">
            <a:hlinkClick r:id="rId18" action="ppaction://hlinksldjump" highlightClick="1">
              <a:snd r:embed="rId19" name="WHOOSH.WAV"/>
            </a:hlinkClick>
          </p:cNvPr>
          <p:cNvSpPr>
            <a:spLocks noChangeArrowheads="1"/>
          </p:cNvSpPr>
          <p:nvPr/>
        </p:nvSpPr>
        <p:spPr bwMode="auto">
          <a:xfrm>
            <a:off x="8686800" y="1066800"/>
            <a:ext cx="1371600" cy="914400"/>
          </a:xfrm>
          <a:prstGeom prst="actionButtonBlank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18" action="ppaction://hlinksldjump"/>
              </a:rPr>
              <a:t>100</a:t>
            </a:r>
          </a:p>
        </p:txBody>
      </p:sp>
      <p:sp>
        <p:nvSpPr>
          <p:cNvPr id="2085" name="AutoShape 37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05000" y="56388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20" action="ppaction://hlinksldjump"/>
              </a:rPr>
              <a:t>500</a:t>
            </a:r>
            <a:endParaRPr lang="en-US" altLang="en-US" sz="3200" b="1">
              <a:solidFill>
                <a:schemeClr val="bg1"/>
              </a:solidFill>
            </a:endParaRPr>
          </a:p>
        </p:txBody>
      </p:sp>
      <p:sp>
        <p:nvSpPr>
          <p:cNvPr id="2086" name="AutoShape 38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14800" y="5638800"/>
            <a:ext cx="1371600" cy="914400"/>
          </a:xfrm>
          <a:prstGeom prst="actionButtonBlank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21" action="ppaction://hlinksldjump"/>
              </a:rPr>
              <a:t>500</a:t>
            </a:r>
            <a:endParaRPr lang="en-US" altLang="en-US" sz="3200" b="1">
              <a:solidFill>
                <a:srgbClr val="99CC00"/>
              </a:solidFill>
              <a:effectDag name="">
                <a:cont type="tree" name="">
                  <a:effect ref="fillLine"/>
                  <a:outerShdw dist="38100" dir="13500000" algn="br">
                    <a:srgbClr val="D4FE55"/>
                  </a:outerShdw>
                </a:cont>
                <a:cont type="tree" name="">
                  <a:effect ref="fillLine"/>
                  <a:outerShdw dist="38100" dir="2700000" algn="tl">
                    <a:srgbClr val="5B7A00"/>
                  </a:outerShdw>
                </a:cont>
                <a:effect ref="fillLine"/>
              </a:effectDag>
            </a:endParaRPr>
          </a:p>
        </p:txBody>
      </p:sp>
      <p:sp>
        <p:nvSpPr>
          <p:cNvPr id="2087" name="AutoShape 39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5638800"/>
            <a:ext cx="1371600" cy="914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22" action="ppaction://hlinksldjump"/>
              </a:rPr>
              <a:t>500</a:t>
            </a:r>
            <a:endParaRPr lang="en-US" altLang="en-US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88" name="AutoShape 40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5638800"/>
            <a:ext cx="1371600" cy="914400"/>
          </a:xfrm>
          <a:prstGeom prst="actionButtonBlank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FFFFFF"/>
                  </a:outerShdw>
                </a:effectLst>
                <a:hlinkClick r:id="rId23" action="ppaction://hlinksldjump"/>
              </a:rPr>
              <a:t>500</a:t>
            </a:r>
            <a:endParaRPr lang="en-US" altLang="en-US" b="1"/>
          </a:p>
        </p:txBody>
      </p:sp>
      <p:graphicFrame>
        <p:nvGraphicFramePr>
          <p:cNvPr id="4122" name="Rectangle 41"/>
          <p:cNvGraphicFramePr>
            <a:graphicFrameLocks/>
          </p:cNvGraphicFramePr>
          <p:nvPr/>
        </p:nvGraphicFramePr>
        <p:xfrm>
          <a:off x="3048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lip" r:id="rId24" imgW="0" imgH="0" progId="MS_ClipArt_Gallery.2">
                  <p:embed/>
                </p:oleObj>
              </mc:Choice>
              <mc:Fallback>
                <p:oleObj name="Clip" r:id="rId24" imgW="0" imgH="0" progId="MS_ClipArt_Gallery.2">
                  <p:embed/>
                  <p:pic>
                    <p:nvPicPr>
                      <p:cNvPr id="4122" name="Rectangle 4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3" name="Rectangle 44"/>
          <p:cNvGraphicFramePr>
            <a:graphicFrameLocks/>
          </p:cNvGraphicFramePr>
          <p:nvPr/>
        </p:nvGraphicFramePr>
        <p:xfrm>
          <a:off x="3581400" y="14478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lip" r:id="rId25" imgW="0" imgH="0" progId="MS_ClipArt_Gallery.2">
                  <p:embed/>
                </p:oleObj>
              </mc:Choice>
              <mc:Fallback>
                <p:oleObj name="Clip" r:id="rId25" imgW="0" imgH="0" progId="MS_ClipArt_Gallery.2">
                  <p:embed/>
                  <p:pic>
                    <p:nvPicPr>
                      <p:cNvPr id="4123" name="Rectangle 4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4478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4" name="Text Box 46"/>
          <p:cNvSpPr txBox="1">
            <a:spLocks noChangeArrowheads="1"/>
          </p:cNvSpPr>
          <p:nvPr/>
        </p:nvSpPr>
        <p:spPr bwMode="auto">
          <a:xfrm>
            <a:off x="2133600" y="1371600"/>
            <a:ext cx="83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  <a:hlinkClick r:id="rId26" action="ppaction://hlinksldjump"/>
              </a:rPr>
              <a:t>100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9108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animBg="1" autoUpdateAnimBg="0"/>
      <p:bldP spid="2072" grpId="0" animBg="1" autoUpdateAnimBg="0"/>
      <p:bldP spid="2073" grpId="0" animBg="1" autoUpdateAnimBg="0"/>
      <p:bldP spid="2074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077200" y="6096000"/>
            <a:ext cx="25908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Row 1, Col 1</a:t>
            </a:r>
          </a:p>
        </p:txBody>
      </p:sp>
      <p:sp>
        <p:nvSpPr>
          <p:cNvPr id="512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912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4" name="AutoShape 5"/>
          <p:cNvSpPr>
            <a:spLocks noChangeArrowheads="1"/>
          </p:cNvSpPr>
          <p:nvPr/>
        </p:nvSpPr>
        <p:spPr bwMode="auto">
          <a:xfrm>
            <a:off x="27432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Industrial Revolution began here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743200" y="228601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Great Britain?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40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229600" y="6096000"/>
            <a:ext cx="24384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1,2</a:t>
            </a:r>
          </a:p>
        </p:txBody>
      </p:sp>
      <p:sp>
        <p:nvSpPr>
          <p:cNvPr id="614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15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8" name="AutoShape 5"/>
          <p:cNvSpPr>
            <a:spLocks noChangeArrowheads="1"/>
          </p:cNvSpPr>
          <p:nvPr/>
        </p:nvSpPr>
        <p:spPr bwMode="auto">
          <a:xfrm>
            <a:off x="25146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 smtClean="0"/>
              <a:t>during the Glorious Revolution</a:t>
            </a:r>
            <a:r>
              <a:rPr lang="en-US" altLang="en-US" sz="2800" dirty="0" smtClean="0"/>
              <a:t> </a:t>
            </a:r>
            <a:r>
              <a:rPr lang="en-US" altLang="en-US" sz="6000" b="1" dirty="0" smtClean="0"/>
              <a:t>.</a:t>
            </a:r>
            <a:endParaRPr lang="en-US" altLang="en-US" sz="6000" b="1" dirty="0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590800" y="152401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dirty="0"/>
              <a:t>Who is James II</a:t>
            </a:r>
            <a:r>
              <a:rPr lang="en-US" altLang="en-US" sz="2400" dirty="0" smtClean="0"/>
              <a:t>? </a:t>
            </a:r>
            <a:endParaRPr lang="en-US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638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763000" y="5943600"/>
            <a:ext cx="19050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1,3</a:t>
            </a:r>
          </a:p>
        </p:txBody>
      </p:sp>
      <p:sp>
        <p:nvSpPr>
          <p:cNvPr id="7171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15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25146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 dirty="0"/>
              <a:t>early form of capitalism,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 dirty="0"/>
              <a:t>collection of gold, strong navy, high tariff</a:t>
            </a:r>
            <a:r>
              <a:rPr lang="en-US" altLang="en-US" sz="2400" dirty="0"/>
              <a:t> </a:t>
            </a:r>
            <a:r>
              <a:rPr lang="en-US" altLang="en-US" sz="4000" b="1" dirty="0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smtClean="0"/>
              <a:t>monarch which was overthrown 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 smtClean="0"/>
              <a:t> </a:t>
            </a:r>
            <a:endParaRPr lang="en-US" altLang="en-US" sz="4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590800" y="152401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dirty="0"/>
              <a:t>What is Mercantilism</a:t>
            </a:r>
            <a:r>
              <a:rPr lang="en-US" altLang="en-US" sz="2400" dirty="0" smtClean="0"/>
              <a:t>?  </a:t>
            </a:r>
            <a:endParaRPr lang="en-US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6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839200" y="5943600"/>
            <a:ext cx="18288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1,4</a:t>
            </a:r>
          </a:p>
        </p:txBody>
      </p:sp>
      <p:sp>
        <p:nvSpPr>
          <p:cNvPr id="8195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15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96" name="AutoShape 6"/>
          <p:cNvSpPr>
            <a:spLocks noChangeArrowheads="1"/>
          </p:cNvSpPr>
          <p:nvPr/>
        </p:nvSpPr>
        <p:spPr bwMode="auto">
          <a:xfrm>
            <a:off x="2438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Machine or Invention which </a:t>
            </a:r>
            <a:r>
              <a:rPr lang="en-US" altLang="en-US" sz="2400" b="1" dirty="0" smtClean="0"/>
              <a:t>revolutionized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 smtClean="0"/>
              <a:t>how textiles are made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514600" y="228601"/>
            <a:ext cx="72390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the engine?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27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610600" y="5943600"/>
            <a:ext cx="20574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2,1</a:t>
            </a:r>
          </a:p>
        </p:txBody>
      </p:sp>
      <p:sp>
        <p:nvSpPr>
          <p:cNvPr id="9219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6388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25908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 smtClean="0"/>
              <a:t>the </a:t>
            </a:r>
            <a:r>
              <a:rPr lang="en-US" altLang="en-US" sz="2000" b="1" dirty="0"/>
              <a:t>Industrial revolution began in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which part of the British economy</a:t>
            </a:r>
            <a:r>
              <a:rPr lang="en-US" altLang="en-US" sz="2000" dirty="0" smtClean="0"/>
              <a:t> </a:t>
            </a:r>
            <a:endParaRPr lang="en-US" altLang="en-US" sz="2000" dirty="0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5908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dirty="0"/>
              <a:t>What is </a:t>
            </a:r>
            <a:r>
              <a:rPr lang="en-US" altLang="en-US" sz="2400" dirty="0" smtClean="0"/>
              <a:t>Textile/Clothing?</a:t>
            </a:r>
            <a:endParaRPr lang="en-US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1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220200" y="5638800"/>
            <a:ext cx="14478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2,2</a:t>
            </a:r>
          </a:p>
        </p:txBody>
      </p:sp>
      <p:sp>
        <p:nvSpPr>
          <p:cNvPr id="1024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912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2438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secretly converted to Catholicism</a:t>
            </a:r>
            <a:r>
              <a:rPr lang="en-US" altLang="en-US" sz="2400"/>
              <a:t> </a:t>
            </a:r>
            <a:r>
              <a:rPr lang="en-US" altLang="en-US" sz="4000" b="1"/>
              <a:t>.</a:t>
            </a:r>
            <a:r>
              <a:rPr lang="en-US" altLang="en-US" sz="4000"/>
              <a:t> 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5146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Who is James II?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82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534400" y="5791200"/>
            <a:ext cx="2133600" cy="1066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2,3</a:t>
            </a:r>
          </a:p>
        </p:txBody>
      </p:sp>
      <p:sp>
        <p:nvSpPr>
          <p:cNvPr id="1126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15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2362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Lord Protector</a:t>
            </a:r>
            <a:r>
              <a:rPr lang="en-US" altLang="en-US" sz="4000" b="1"/>
              <a:t>.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362200" y="228601"/>
            <a:ext cx="72390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Who is Oliver Cromwell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083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763000" y="5943600"/>
            <a:ext cx="19050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2,4</a:t>
            </a:r>
          </a:p>
        </p:txBody>
      </p:sp>
      <p:sp>
        <p:nvSpPr>
          <p:cNvPr id="12291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23622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supported the king</a:t>
            </a:r>
            <a:r>
              <a:rPr lang="en-US" altLang="en-US" sz="4000" b="1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4000" b="1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 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514600" y="1524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Who are the Cavaliers?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7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915400" y="5943600"/>
            <a:ext cx="17526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3,1</a:t>
            </a:r>
          </a:p>
        </p:txBody>
      </p:sp>
      <p:sp>
        <p:nvSpPr>
          <p:cNvPr id="13315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2514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/>
              <a:t>Political and economic philosophy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/>
              <a:t>imposing your will over another nation</a:t>
            </a:r>
            <a:r>
              <a:rPr lang="en-US" altLang="en-US" sz="2400"/>
              <a:t> </a:t>
            </a:r>
            <a:r>
              <a:rPr lang="en-US" altLang="en-US" sz="4000" b="1"/>
              <a:t>.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5908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imperialism?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658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067800" y="6172200"/>
            <a:ext cx="16002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3,2</a:t>
            </a:r>
          </a:p>
        </p:txBody>
      </p:sp>
      <p:sp>
        <p:nvSpPr>
          <p:cNvPr id="14339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340" name="AutoShape 6"/>
          <p:cNvSpPr>
            <a:spLocks noChangeArrowheads="1"/>
          </p:cNvSpPr>
          <p:nvPr/>
        </p:nvSpPr>
        <p:spPr bwMode="auto">
          <a:xfrm>
            <a:off x="2514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0" b="1" dirty="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590800" y="3048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What is France?</a:t>
            </a:r>
            <a:endParaRPr lang="en-US" alt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3048000" y="285961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England was involved in 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world-wide struggle from 1689 – 1763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 smtClean="0"/>
              <a:t>.</a:t>
            </a:r>
            <a:endParaRPr lang="en-US" altLang="en-US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966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763000" y="5867400"/>
            <a:ext cx="19050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3,3</a:t>
            </a:r>
          </a:p>
        </p:txBody>
      </p:sp>
      <p:sp>
        <p:nvSpPr>
          <p:cNvPr id="1536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24384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/>
              <a:t>6700 bc, move from hunting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/>
              <a:t>and gathering to farming</a:t>
            </a:r>
            <a:r>
              <a:rPr lang="en-US" altLang="en-US" sz="2400"/>
              <a:t> </a:t>
            </a:r>
            <a:r>
              <a:rPr lang="en-US" altLang="en-US" sz="4000" b="1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 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5146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the Neolithic revolution?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365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763000" y="5791200"/>
            <a:ext cx="1905000" cy="1066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3,4</a:t>
            </a:r>
          </a:p>
        </p:txBody>
      </p:sp>
      <p:sp>
        <p:nvSpPr>
          <p:cNvPr id="1638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388" name="AutoShape 6"/>
          <p:cNvSpPr>
            <a:spLocks noChangeArrowheads="1"/>
          </p:cNvSpPr>
          <p:nvPr/>
        </p:nvSpPr>
        <p:spPr bwMode="auto">
          <a:xfrm>
            <a:off x="2362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Das Kapital, Communist Manifesto</a:t>
            </a:r>
            <a:r>
              <a:rPr lang="en-US" altLang="en-US" sz="2400"/>
              <a:t> </a:t>
            </a:r>
            <a:r>
              <a:rPr lang="en-US" altLang="en-US" sz="4000" b="1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 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3622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Who is Karl Marx?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702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144000" y="5867400"/>
            <a:ext cx="15240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4,1</a:t>
            </a:r>
          </a:p>
        </p:txBody>
      </p:sp>
      <p:sp>
        <p:nvSpPr>
          <p:cNvPr id="17411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2514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/>
              <a:t> 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Main product used to produce textile</a:t>
            </a:r>
            <a:r>
              <a:rPr lang="en-US" altLang="en-US" sz="2800" b="1" dirty="0" smtClean="0"/>
              <a:t>.</a:t>
            </a:r>
            <a:endParaRPr lang="en-US" altLang="en-US" sz="28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/>
              <a:t> 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514600" y="152401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dirty="0"/>
              <a:t>What is </a:t>
            </a:r>
            <a:r>
              <a:rPr lang="en-US" altLang="en-US" sz="2400" dirty="0" smtClean="0"/>
              <a:t>wool?</a:t>
            </a:r>
            <a:endParaRPr lang="en-US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4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991600" y="6019800"/>
            <a:ext cx="16764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4,2</a:t>
            </a:r>
          </a:p>
        </p:txBody>
      </p:sp>
      <p:sp>
        <p:nvSpPr>
          <p:cNvPr id="18435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436" name="AutoShape 6"/>
          <p:cNvSpPr>
            <a:spLocks noChangeArrowheads="1"/>
          </p:cNvSpPr>
          <p:nvPr/>
        </p:nvSpPr>
        <p:spPr bwMode="auto">
          <a:xfrm>
            <a:off x="25908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As a result of this conflict with their European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Nemesis England’s relationship changed with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the American colonies</a:t>
            </a:r>
            <a:r>
              <a:rPr lang="en-US" altLang="en-US" sz="2400"/>
              <a:t> after 1763</a:t>
            </a:r>
            <a:r>
              <a:rPr lang="en-US" altLang="en-US" sz="4000" b="1"/>
              <a:t>.</a:t>
            </a:r>
            <a:r>
              <a:rPr lang="en-US" altLang="en-US" sz="4000"/>
              <a:t> 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590800" y="3048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French and Indian War?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067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144000" y="5867400"/>
            <a:ext cx="15240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4,3</a:t>
            </a:r>
          </a:p>
        </p:txBody>
      </p:sp>
      <p:sp>
        <p:nvSpPr>
          <p:cNvPr id="19459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8674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25146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I signed it with my large signature</a:t>
            </a:r>
            <a:r>
              <a:rPr lang="en-US" altLang="en-US" sz="4000" b="1"/>
              <a:t>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590800" y="228601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are the Declaration of Independence?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677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458200" y="5867400"/>
            <a:ext cx="22098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4,4</a:t>
            </a:r>
          </a:p>
        </p:txBody>
      </p:sp>
      <p:sp>
        <p:nvSpPr>
          <p:cNvPr id="2048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>
            <a:off x="24384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the most supportive of the War of Independence and the first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 to recognize the United States as a sovereign nation</a:t>
            </a:r>
            <a:r>
              <a:rPr lang="en-US" altLang="en-US" sz="2400"/>
              <a:t> 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590800" y="2286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France?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201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915400" y="6096000"/>
            <a:ext cx="1752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5,1</a:t>
            </a:r>
          </a:p>
        </p:txBody>
      </p:sp>
      <p:sp>
        <p:nvSpPr>
          <p:cNvPr id="2150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25908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Favorite Teacher</a:t>
            </a:r>
            <a:endParaRPr lang="en-US" altLang="en-US" sz="4000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514600" y="228601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Who is Mr. Luck?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812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991600" y="5791200"/>
            <a:ext cx="1676400" cy="10668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5,2</a:t>
            </a:r>
          </a:p>
        </p:txBody>
      </p:sp>
      <p:sp>
        <p:nvSpPr>
          <p:cNvPr id="22531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2514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the first U.S. governing body 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 appointed George Washington commander-in-chief.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Although it was preceded by the first</a:t>
            </a:r>
            <a:r>
              <a:rPr lang="en-US" altLang="en-US" sz="2400"/>
              <a:t> 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590800" y="304801"/>
            <a:ext cx="71628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the Second Continental Congress?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488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839200" y="5867400"/>
            <a:ext cx="18288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5,3</a:t>
            </a:r>
          </a:p>
        </p:txBody>
      </p:sp>
      <p:sp>
        <p:nvSpPr>
          <p:cNvPr id="23555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19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556" name="AutoShape 6"/>
          <p:cNvSpPr>
            <a:spLocks noChangeArrowheads="1"/>
          </p:cNvSpPr>
          <p:nvPr/>
        </p:nvSpPr>
        <p:spPr bwMode="auto">
          <a:xfrm>
            <a:off x="2514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Adam Smith, Wealth of Nations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1776. Economic theory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Associated with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industrial revolution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/>
              <a:t> 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2590800" y="228601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Capitalism?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172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296400" y="5867400"/>
            <a:ext cx="1371600" cy="990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mtClean="0"/>
              <a:t>5,4</a:t>
            </a:r>
          </a:p>
        </p:txBody>
      </p:sp>
      <p:sp>
        <p:nvSpPr>
          <p:cNvPr id="24579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0" name="AutoShape 6"/>
          <p:cNvSpPr>
            <a:spLocks noChangeArrowheads="1"/>
          </p:cNvSpPr>
          <p:nvPr/>
        </p:nvSpPr>
        <p:spPr bwMode="auto">
          <a:xfrm>
            <a:off x="2514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/>
              <a:t>December 14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590800" y="304801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/>
              <a:t>What is Mr. Luck’s birthday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982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368</Words>
  <Application>Microsoft Office PowerPoint</Application>
  <PresentationFormat>Widescreen</PresentationFormat>
  <Paragraphs>112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Impact</vt:lpstr>
      <vt:lpstr>Times New Roman</vt:lpstr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 Eastlake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Willoughby-Eastlake Schools</cp:lastModifiedBy>
  <cp:revision>4</cp:revision>
  <dcterms:created xsi:type="dcterms:W3CDTF">2021-08-05T15:39:59Z</dcterms:created>
  <dcterms:modified xsi:type="dcterms:W3CDTF">2021-08-05T16:56:59Z</dcterms:modified>
</cp:coreProperties>
</file>