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2" r:id="rId16"/>
    <p:sldId id="273" r:id="rId17"/>
    <p:sldId id="275" r:id="rId18"/>
    <p:sldId id="276" r:id="rId19"/>
    <p:sldId id="278" r:id="rId20"/>
    <p:sldId id="279" r:id="rId21"/>
    <p:sldId id="281" r:id="rId22"/>
    <p:sldId id="282" r:id="rId23"/>
    <p:sldId id="284" r:id="rId24"/>
    <p:sldId id="285" r:id="rId25"/>
    <p:sldId id="287" r:id="rId26"/>
    <p:sldId id="288" r:id="rId27"/>
    <p:sldId id="29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79" d="100"/>
          <a:sy n="79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8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1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4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8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58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1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63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20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35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2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4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F8A22-57BD-4FB3-96C1-D4B466121AB9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55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C34995A-6DBA-464D-B9F2-7934FBBAC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1570208" cy="68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17BBE9-6619-4EC4-B6A1-1FAC582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US" sz="4000"/>
              <a:t>WHO AM I?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B5A2FC-D10D-4DDB-BFDE-9A456A5CA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Imperialism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5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altLang="en-US" sz="3600" b="1" dirty="0" smtClean="0">
                <a:latin typeface="Garamond" panose="02020404030301010803" pitchFamily="18" charset="0"/>
              </a:rPr>
              <a:t>One factor which did not motivate U.S. imperialism during the late 19th and early 20th centuries was</a:t>
            </a:r>
            <a:r>
              <a:rPr lang="en-US" sz="3400" dirty="0">
                <a:solidFill>
                  <a:srgbClr val="FFFFFF"/>
                </a:solidFill>
              </a:rPr>
              <a:t/>
            </a:r>
            <a:br>
              <a:rPr lang="en-US" sz="3400" dirty="0">
                <a:solidFill>
                  <a:srgbClr val="FFFFFF"/>
                </a:solidFill>
              </a:rPr>
            </a:b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83907" y="2157274"/>
            <a:ext cx="6809173" cy="29917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1. </a:t>
            </a:r>
            <a:r>
              <a:rPr lang="en-US" sz="2400" b="1" dirty="0" smtClean="0">
                <a:solidFill>
                  <a:srgbClr val="FF0000"/>
                </a:solidFill>
                <a:hlinkClick r:id="rId2" action="ppaction://hlinksldjump"/>
              </a:rPr>
              <a:t>Industrial Revolution              </a:t>
            </a:r>
            <a:r>
              <a:rPr lang="en-US" sz="2400" b="1" dirty="0" smtClean="0">
                <a:solidFill>
                  <a:srgbClr val="FF0000"/>
                </a:solidFill>
              </a:rPr>
              <a:t>3. </a:t>
            </a:r>
            <a:r>
              <a:rPr lang="en-US" sz="2400" b="1" dirty="0" smtClean="0">
                <a:solidFill>
                  <a:srgbClr val="FF0000"/>
                </a:solidFill>
                <a:hlinkClick r:id="rId2" action="ppaction://hlinksldjump"/>
              </a:rPr>
              <a:t>Naval Bases</a:t>
            </a:r>
            <a:endParaRPr lang="en-US" sz="2400" b="1" dirty="0">
              <a:solidFill>
                <a:srgbClr val="FF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2. </a:t>
            </a:r>
            <a:r>
              <a:rPr lang="en-US" sz="2400" b="1" dirty="0" smtClean="0">
                <a:solidFill>
                  <a:srgbClr val="FF0000"/>
                </a:solidFill>
                <a:hlinkClick r:id="rId3" action="ppaction://hlinksldjump"/>
              </a:rPr>
              <a:t>Oil  </a:t>
            </a:r>
            <a:r>
              <a:rPr lang="en-US" sz="2400" b="1" dirty="0" smtClean="0">
                <a:solidFill>
                  <a:srgbClr val="FF0000"/>
                </a:solidFill>
              </a:rPr>
              <a:t>                                             </a:t>
            </a:r>
            <a:r>
              <a:rPr lang="en-US" sz="2400" b="1" dirty="0">
                <a:solidFill>
                  <a:srgbClr val="FF0000"/>
                </a:solidFill>
              </a:rPr>
              <a:t>4. </a:t>
            </a:r>
            <a:r>
              <a:rPr lang="en-US" sz="2400" b="1" dirty="0" smtClean="0">
                <a:solidFill>
                  <a:srgbClr val="FF0000"/>
                </a:solidFill>
                <a:hlinkClick r:id="rId2" action="ppaction://hlinksldjump"/>
              </a:rPr>
              <a:t>Steam Engines</a:t>
            </a:r>
            <a:endParaRPr lang="en-US" sz="2400" b="1" dirty="0">
              <a:solidFill>
                <a:srgbClr val="FF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9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rgbClr val="FF0000"/>
                </a:solidFill>
                <a:latin typeface="+mj-lt"/>
                <a:ea typeface="+mj-ea"/>
                <a:cs typeface="+mj-cs"/>
                <a:hlinkClick r:id="" action="ppaction://hlinkshowjump?jump=previousslid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Try Again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1216162"/>
            <a:ext cx="3425957" cy="442519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04240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chemeClr val="bg2"/>
                </a:solidFill>
              </a:rPr>
              <a:t>CORRECT!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</a:t>
            </a:r>
            <a:r>
              <a:rPr lang="en-US" sz="2000" b="1" dirty="0">
                <a:solidFill>
                  <a:schemeClr val="bg2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Go TO The Next Quest</a:t>
            </a:r>
            <a:r>
              <a:rPr lang="en-US" sz="2000" b="1" dirty="0">
                <a:solidFill>
                  <a:srgbClr val="FFC00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ion</a:t>
            </a:r>
            <a:r>
              <a:rPr lang="en-US" sz="2000" dirty="0"/>
              <a:t>)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201593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350520"/>
            <a:ext cx="8019081" cy="17075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n-lt"/>
              </a:rPr>
              <a:t>I was responsible for building the Suez Canal and starting the Panama Canal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2"/>
                </a:solidFill>
              </a:rPr>
              <a:t>1. </a:t>
            </a:r>
            <a:r>
              <a:rPr lang="en-US" sz="2400" b="1" dirty="0" smtClean="0">
                <a:solidFill>
                  <a:schemeClr val="bg2"/>
                </a:solidFill>
                <a:hlinkClick r:id="rId2" action="ppaction://hlinksldjump"/>
              </a:rPr>
              <a:t>Ferdinand de Lesseps</a:t>
            </a:r>
            <a:r>
              <a:rPr lang="en-US" sz="2400" b="1" dirty="0" smtClean="0">
                <a:solidFill>
                  <a:schemeClr val="bg2"/>
                </a:solidFill>
              </a:rPr>
              <a:t>              </a:t>
            </a:r>
            <a:r>
              <a:rPr lang="en-US" sz="2400" b="1" dirty="0">
                <a:solidFill>
                  <a:schemeClr val="bg2"/>
                </a:solidFill>
              </a:rPr>
              <a:t>3. </a:t>
            </a:r>
            <a:r>
              <a:rPr lang="en-US" sz="2400" b="1" dirty="0" smtClean="0">
                <a:solidFill>
                  <a:schemeClr val="bg2"/>
                </a:solidFill>
                <a:hlinkClick r:id="rId3" action="ppaction://hlinksldjump"/>
              </a:rPr>
              <a:t>Teddy Roosevelt</a:t>
            </a:r>
            <a:endParaRPr lang="en-US" sz="2400" b="1" dirty="0">
              <a:solidFill>
                <a:schemeClr val="bg2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2"/>
                </a:solidFill>
              </a:rPr>
              <a:t>2. </a:t>
            </a:r>
            <a:r>
              <a:rPr lang="en-US" sz="2400" b="1" dirty="0" smtClean="0">
                <a:solidFill>
                  <a:schemeClr val="bg2"/>
                </a:solidFill>
                <a:hlinkClick r:id="rId3" action="ppaction://hlinksldjump"/>
              </a:rPr>
              <a:t>François Rebar                            </a:t>
            </a:r>
            <a:r>
              <a:rPr lang="en-US" sz="2400" b="1" dirty="0">
                <a:solidFill>
                  <a:schemeClr val="bg2"/>
                </a:solidFill>
              </a:rPr>
              <a:t>4. </a:t>
            </a:r>
            <a:r>
              <a:rPr lang="en-US" sz="2400" b="1" dirty="0" smtClean="0">
                <a:solidFill>
                  <a:schemeClr val="bg2"/>
                </a:solidFill>
                <a:hlinkClick r:id="rId3" action="ppaction://hlinksldjump"/>
              </a:rPr>
              <a:t>King Leopold</a:t>
            </a:r>
            <a:endParaRPr lang="en-US" sz="2400" b="1" dirty="0">
              <a:solidFill>
                <a:schemeClr val="bg2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62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48519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Incorrect (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9" y="894525"/>
            <a:ext cx="3032598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85936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hlinkClick r:id="rId2" action="ppaction://hlinksldjump"/>
              </a:rPr>
              <a:t>CORRECT!</a:t>
            </a:r>
            <a:endParaRPr lang="en-US" sz="5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(Go TO The Next Question)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581778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6956425" cy="13045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 was the largest privately held colony</a:t>
            </a:r>
            <a:endParaRPr lang="en-US" sz="34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767584" y="2371725"/>
            <a:ext cx="5364480" cy="40290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</a:rPr>
              <a:t>1. </a:t>
            </a:r>
            <a:r>
              <a:rPr lang="en-US" sz="3600" b="1" dirty="0" smtClean="0">
                <a:solidFill>
                  <a:srgbClr val="FF0000"/>
                </a:solidFill>
                <a:hlinkClick r:id="rId2" action="ppaction://hlinksldjump"/>
              </a:rPr>
              <a:t>Sierra Leone                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3</a:t>
            </a:r>
            <a:r>
              <a:rPr lang="en-US" sz="3600" b="1" dirty="0">
                <a:solidFill>
                  <a:srgbClr val="FF0000"/>
                </a:solidFill>
              </a:rPr>
              <a:t>.  </a:t>
            </a:r>
            <a:r>
              <a:rPr lang="en-US" sz="3600" b="1" dirty="0" smtClean="0">
                <a:solidFill>
                  <a:srgbClr val="FF0000"/>
                </a:solidFill>
                <a:hlinkClick r:id="rId2" action="ppaction://hlinksldjump"/>
              </a:rPr>
              <a:t>Liberia</a:t>
            </a:r>
            <a:endParaRPr lang="en-US" sz="3600" b="1" dirty="0">
              <a:solidFill>
                <a:srgbClr val="FF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</a:rPr>
              <a:t>2.  </a:t>
            </a:r>
            <a:r>
              <a:rPr lang="en-US" sz="3600" b="1" dirty="0" smtClean="0">
                <a:solidFill>
                  <a:srgbClr val="FF0000"/>
                </a:solidFill>
                <a:hlinkClick r:id="rId2" action="ppaction://hlinksldjump"/>
              </a:rPr>
              <a:t>Malawi   </a:t>
            </a:r>
            <a:r>
              <a:rPr lang="en-US" sz="3600" b="1" dirty="0" smtClean="0">
                <a:solidFill>
                  <a:srgbClr val="FF0000"/>
                </a:solidFill>
              </a:rPr>
              <a:t>                              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4</a:t>
            </a:r>
            <a:r>
              <a:rPr lang="en-US" sz="3600" b="1" dirty="0">
                <a:solidFill>
                  <a:srgbClr val="FF0000"/>
                </a:solidFill>
              </a:rPr>
              <a:t>.  </a:t>
            </a:r>
            <a:r>
              <a:rPr lang="en-US" sz="3600" b="1" dirty="0" smtClean="0">
                <a:solidFill>
                  <a:srgbClr val="FF0000"/>
                </a:solidFill>
                <a:hlinkClick r:id="rId3" action="ppaction://hlinksldjump"/>
              </a:rPr>
              <a:t>The Congo</a:t>
            </a:r>
            <a:endParaRPr lang="en-US" sz="3600" b="1" dirty="0">
              <a:solidFill>
                <a:srgbClr val="FF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934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Incorrect (</a:t>
            </a:r>
            <a:r>
              <a:rPr lang="en-US" sz="5400" kern="1200" dirty="0">
                <a:solidFill>
                  <a:srgbClr val="0070C0"/>
                </a:solidFill>
                <a:latin typeface="+mn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5400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)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9" y="894525"/>
            <a:ext cx="3032598" cy="50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26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7824" y="161631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CORRECT!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</a:t>
            </a:r>
            <a:r>
              <a:rPr lang="en-US" sz="2000" dirty="0">
                <a:hlinkClick r:id="" action="ppaction://hlinkshowjump?jump=nextslide"/>
              </a:rPr>
              <a:t>Go TO The Next Question</a:t>
            </a:r>
            <a:r>
              <a:rPr lang="en-US" sz="2000" dirty="0"/>
              <a:t>)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86108" y="789271"/>
            <a:ext cx="6172200" cy="4873625"/>
          </a:xfrm>
        </p:spPr>
      </p:sp>
    </p:spTree>
    <p:extLst>
      <p:ext uri="{BB962C8B-B14F-4D97-AF65-F5344CB8AC3E}">
        <p14:creationId xmlns:p14="http://schemas.microsoft.com/office/powerpoint/2010/main" val="3940506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544" y="170688"/>
            <a:ext cx="8269017" cy="188737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600" b="1" kern="1200" dirty="0" smtClean="0">
                <a:solidFill>
                  <a:srgbClr val="FF0000"/>
                </a:solidFill>
              </a:rPr>
              <a:t>I was founded by the great </a:t>
            </a:r>
            <a:r>
              <a:rPr lang="en-US" sz="3600" b="1" kern="1200" dirty="0" err="1" smtClean="0">
                <a:solidFill>
                  <a:srgbClr val="FF0000"/>
                </a:solidFill>
              </a:rPr>
              <a:t>great</a:t>
            </a:r>
            <a:r>
              <a:rPr lang="en-US" sz="3600" b="1" kern="1200" dirty="0" smtClean="0">
                <a:solidFill>
                  <a:srgbClr val="FF0000"/>
                </a:solidFill>
              </a:rPr>
              <a:t> grandfather of Mr</a:t>
            </a:r>
            <a:r>
              <a:rPr lang="en-US" sz="3600" b="1" dirty="0" smtClean="0">
                <a:solidFill>
                  <a:srgbClr val="FF0000"/>
                </a:solidFill>
              </a:rPr>
              <a:t>. Luck’s high school English Teachers Husband.</a:t>
            </a:r>
            <a:endParaRPr lang="en-US" sz="3600" b="1" kern="12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86912" y="2371725"/>
            <a:ext cx="8241792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1. 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hlinkClick r:id="rId2" action="ppaction://hlinksldjump"/>
              </a:rPr>
              <a:t>Zimbabwe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		3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. 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hlinkClick r:id="rId2" action="ppaction://hlinksldjump"/>
              </a:rPr>
              <a:t>Rhodesia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2. 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hlinkClick r:id="rId3" action="ppaction://hlinksldjump"/>
              </a:rPr>
              <a:t>Malawi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                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4. 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hlinkClick r:id="rId3" action="ppaction://hlinksldjump"/>
              </a:rPr>
              <a:t>Uganda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052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37" y="365125"/>
            <a:ext cx="783919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Incorrect (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)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9" y="894525"/>
            <a:ext cx="3032598" cy="50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524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10000"/>
                  </a:schemeClr>
                </a:solidFill>
              </a:rPr>
              <a:t>The 19th century term “White Man’s Burden” </a:t>
            </a:r>
            <a:r>
              <a:rPr lang="en-US" sz="4000" b="1" dirty="0" smtClean="0">
                <a:solidFill>
                  <a:schemeClr val="tx2">
                    <a:lumMod val="10000"/>
                  </a:schemeClr>
                </a:solidFill>
              </a:rPr>
              <a:t>was coined by </a:t>
            </a:r>
            <a:r>
              <a:rPr lang="en-US" dirty="0"/>
              <a:t/>
            </a:r>
            <a:br>
              <a:rPr lang="en-US" dirty="0"/>
            </a:br>
            <a:r>
              <a:rPr lang="en-US" sz="3400" dirty="0" smtClean="0">
                <a:solidFill>
                  <a:srgbClr val="FFFFFF"/>
                </a:solidFill>
              </a:rPr>
              <a:t>.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45408" y="2371725"/>
            <a:ext cx="8436863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2">
                    <a:lumMod val="75000"/>
                  </a:schemeClr>
                </a:solidFill>
              </a:rPr>
              <a:t>1.  </a:t>
            </a:r>
            <a:r>
              <a:rPr lang="en-US" sz="3600" b="1" dirty="0" smtClean="0">
                <a:solidFill>
                  <a:schemeClr val="bg2">
                    <a:lumMod val="75000"/>
                  </a:schemeClr>
                </a:solidFill>
                <a:hlinkClick r:id="rId2" action="ppaction://hlinksldjump"/>
              </a:rPr>
              <a:t>Mark Twain</a:t>
            </a:r>
            <a:r>
              <a:rPr lang="en-US" sz="3600" b="1" dirty="0" smtClean="0">
                <a:solidFill>
                  <a:schemeClr val="bg2">
                    <a:lumMod val="75000"/>
                  </a:schemeClr>
                </a:solidFill>
              </a:rPr>
              <a:t>		3</a:t>
            </a:r>
            <a:r>
              <a:rPr lang="en-US" sz="3600" b="1" dirty="0">
                <a:solidFill>
                  <a:schemeClr val="bg2">
                    <a:lumMod val="75000"/>
                  </a:schemeClr>
                </a:solidFill>
              </a:rPr>
              <a:t>.  </a:t>
            </a:r>
            <a:r>
              <a:rPr lang="en-US" sz="3600" b="1" dirty="0" smtClean="0">
                <a:solidFill>
                  <a:schemeClr val="bg2">
                    <a:lumMod val="75000"/>
                  </a:schemeClr>
                </a:solidFill>
                <a:hlinkClick r:id="rId2" action="ppaction://hlinksldjump"/>
              </a:rPr>
              <a:t>Dr. Livingstone</a:t>
            </a:r>
            <a:endParaRPr lang="en-US" sz="3600" b="1" dirty="0">
              <a:solidFill>
                <a:schemeClr val="bg2">
                  <a:lumMod val="75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2">
                    <a:lumMod val="75000"/>
                  </a:schemeClr>
                </a:solidFill>
              </a:rPr>
              <a:t>2.  </a:t>
            </a:r>
            <a:r>
              <a:rPr lang="en-US" sz="3600" b="1" dirty="0" smtClean="0">
                <a:solidFill>
                  <a:schemeClr val="bg2">
                    <a:lumMod val="75000"/>
                  </a:schemeClr>
                </a:solidFill>
                <a:hlinkClick r:id="rId2" action="ppaction://hlinksldjump"/>
              </a:rPr>
              <a:t>Henry Stanley   </a:t>
            </a:r>
            <a:r>
              <a:rPr lang="en-US" sz="3600" b="1" dirty="0" smtClean="0">
                <a:solidFill>
                  <a:schemeClr val="bg2">
                    <a:lumMod val="75000"/>
                  </a:schemeClr>
                </a:solidFill>
                <a:hlinkClick r:id="rId2" action="ppaction://hlinksldjump"/>
              </a:rPr>
              <a:t>        </a:t>
            </a:r>
            <a:r>
              <a:rPr lang="en-US" sz="3600" b="1" dirty="0">
                <a:solidFill>
                  <a:schemeClr val="bg2">
                    <a:lumMod val="75000"/>
                  </a:schemeClr>
                </a:solidFill>
              </a:rPr>
              <a:t>4</a:t>
            </a:r>
            <a:r>
              <a:rPr lang="en-US" sz="3600" b="1" dirty="0">
                <a:solidFill>
                  <a:schemeClr val="bg2">
                    <a:lumMod val="75000"/>
                  </a:schemeClr>
                </a:solidFill>
                <a:hlinkClick r:id="rId2" action="ppaction://hlinksldjump"/>
              </a:rPr>
              <a:t>.  </a:t>
            </a:r>
            <a:r>
              <a:rPr lang="en-US" sz="3600" b="1" dirty="0" smtClean="0">
                <a:solidFill>
                  <a:schemeClr val="bg2">
                    <a:lumMod val="75000"/>
                  </a:schemeClr>
                </a:solidFill>
                <a:hlinkClick r:id="rId3" action="ppaction://hlinksldjump"/>
              </a:rPr>
              <a:t>Rudyard Kipling</a:t>
            </a:r>
            <a:endParaRPr lang="en-US" sz="3600" b="1" dirty="0">
              <a:solidFill>
                <a:schemeClr val="bg2">
                  <a:lumMod val="75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28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Incorrect (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)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9" y="894525"/>
            <a:ext cx="3032598" cy="50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50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0"/>
            <a:ext cx="8796321" cy="20580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+mn-lt"/>
              </a:rPr>
              <a:t>The Boxer Rebellion of the early 20th century was an attempt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to protect which country for foreign invaders</a:t>
            </a:r>
            <a:endParaRPr lang="en-US" sz="3400" b="1" kern="12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6" y="2371725"/>
            <a:ext cx="9756443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1.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Japan </a:t>
            </a:r>
            <a:r>
              <a:rPr lang="en-US" sz="4000" b="1" dirty="0" smtClean="0">
                <a:solidFill>
                  <a:srgbClr val="0070C0"/>
                </a:solidFill>
              </a:rPr>
              <a:t>                                </a:t>
            </a:r>
            <a:r>
              <a:rPr lang="en-US" sz="4000" b="1" dirty="0">
                <a:solidFill>
                  <a:srgbClr val="0070C0"/>
                </a:solidFill>
              </a:rPr>
              <a:t>3.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Vietnam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2.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Korea  </a:t>
            </a:r>
            <a:r>
              <a:rPr lang="en-US" sz="4000" b="1" dirty="0" smtClean="0">
                <a:solidFill>
                  <a:srgbClr val="0070C0"/>
                </a:solidFill>
              </a:rPr>
              <a:t>                                 </a:t>
            </a:r>
            <a:r>
              <a:rPr lang="en-US" sz="4000" b="1" dirty="0">
                <a:solidFill>
                  <a:srgbClr val="0070C0"/>
                </a:solidFill>
              </a:rPr>
              <a:t>4. </a:t>
            </a:r>
            <a:r>
              <a:rPr lang="en-US" sz="4000" b="1" dirty="0" smtClean="0">
                <a:solidFill>
                  <a:srgbClr val="0070C0"/>
                </a:solidFill>
                <a:hlinkClick r:id="rId3" action="ppaction://hlinksldjump"/>
              </a:rPr>
              <a:t>China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96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Incorrect (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  <a:hlinkClick r:id="" action="ppaction://hlinkshowjump?jump=previousslide"/>
              </a:rPr>
              <a:t>Try Again)</a:t>
            </a:r>
            <a:endParaRPr lang="en-US" sz="4400" b="1" kern="1200" dirty="0">
              <a:solidFill>
                <a:srgbClr val="0070C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9" y="894525"/>
            <a:ext cx="3032598" cy="50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n-lt"/>
              </a:rPr>
              <a:t>During the 19th century, </a:t>
            </a:r>
            <a:r>
              <a:rPr lang="en-US" b="1" dirty="0" smtClean="0">
                <a:solidFill>
                  <a:srgbClr val="FF0000"/>
                </a:solidFill>
                <a:latin typeface="+mn-lt"/>
              </a:rPr>
              <a:t>I was divided by Europeans into Spheres 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of </a:t>
            </a:r>
            <a:r>
              <a:rPr lang="en-US" b="1" dirty="0" smtClean="0">
                <a:solidFill>
                  <a:srgbClr val="FF0000"/>
                </a:solidFill>
                <a:latin typeface="+mn-lt"/>
              </a:rPr>
              <a:t>Influence</a:t>
            </a:r>
            <a:endParaRPr 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5920" y="2371725"/>
            <a:ext cx="10082783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1. </a:t>
            </a:r>
            <a:r>
              <a:rPr lang="en-US" sz="4000" b="1" dirty="0">
                <a:solidFill>
                  <a:srgbClr val="0070C0"/>
                </a:solidFill>
                <a:hlinkClick r:id="rId2" action="ppaction://hlinksldjump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Africa                               </a:t>
            </a:r>
            <a:r>
              <a:rPr lang="en-US" sz="4000" b="1" dirty="0">
                <a:solidFill>
                  <a:srgbClr val="0070C0"/>
                </a:solidFill>
              </a:rPr>
              <a:t>3.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The Middle East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2. </a:t>
            </a:r>
            <a:r>
              <a:rPr lang="en-US" sz="4000" b="1" dirty="0">
                <a:solidFill>
                  <a:srgbClr val="0070C0"/>
                </a:solidFill>
                <a:hlinkClick r:id="rId2" action="ppaction://hlinksldjump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India                                          </a:t>
            </a:r>
            <a:r>
              <a:rPr lang="en-US" sz="4000" b="1" dirty="0">
                <a:solidFill>
                  <a:srgbClr val="0070C0"/>
                </a:solidFill>
              </a:rPr>
              <a:t>4. </a:t>
            </a:r>
            <a:r>
              <a:rPr lang="en-US" sz="4000" b="1" dirty="0" smtClean="0">
                <a:solidFill>
                  <a:srgbClr val="FFFFFF"/>
                </a:solidFill>
                <a:hlinkClick r:id="rId3" action="ppaction://hlinksldjump"/>
              </a:rPr>
              <a:t>China</a:t>
            </a:r>
            <a:endParaRPr lang="en-US" sz="40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29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Incorrect (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)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9" y="894525"/>
            <a:ext cx="3032598" cy="50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46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640" y="259080"/>
            <a:ext cx="8262921" cy="179898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+mn-lt"/>
              </a:rPr>
              <a:t>the 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Opium War (1839-1842) </a:t>
            </a:r>
            <a:r>
              <a:rPr lang="en-US" sz="3600" dirty="0" smtClean="0">
                <a:solidFill>
                  <a:srgbClr val="FF0000"/>
                </a:solidFill>
                <a:latin typeface="+mn-lt"/>
              </a:rPr>
              <a:t>was fought between China and</a:t>
            </a:r>
            <a:endParaRPr lang="en-US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6" y="2371725"/>
            <a:ext cx="9573563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1.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Japan</a:t>
            </a:r>
            <a:r>
              <a:rPr lang="en-US" sz="4000" b="1" dirty="0" smtClean="0">
                <a:solidFill>
                  <a:srgbClr val="0070C0"/>
                </a:solidFill>
              </a:rPr>
              <a:t>                               </a:t>
            </a:r>
            <a:r>
              <a:rPr lang="en-US" sz="4000" b="1" dirty="0">
                <a:solidFill>
                  <a:srgbClr val="0070C0"/>
                </a:solidFill>
              </a:rPr>
              <a:t>3.  </a:t>
            </a:r>
            <a:r>
              <a:rPr lang="en-US" sz="4000" b="1" dirty="0" smtClean="0">
                <a:solidFill>
                  <a:srgbClr val="0070C0"/>
                </a:solidFill>
                <a:hlinkClick r:id="rId3" action="ppaction://hlinksldjump"/>
              </a:rPr>
              <a:t>Great Britain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rgbClr val="0070C0"/>
                </a:solidFill>
              </a:rPr>
              <a:t>2.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Afghanistan</a:t>
            </a:r>
            <a:r>
              <a:rPr lang="en-US" sz="4000" b="1" dirty="0" smtClean="0">
                <a:solidFill>
                  <a:srgbClr val="0070C0"/>
                </a:solidFill>
              </a:rPr>
              <a:t>		4</a:t>
            </a:r>
            <a:r>
              <a:rPr lang="en-US" sz="4000" b="1" dirty="0">
                <a:solidFill>
                  <a:srgbClr val="0070C0"/>
                </a:solidFill>
              </a:rPr>
              <a:t>.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Persia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883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Incorrect (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  <a:hlinkClick r:id="" action="ppaction://hlinkshowjump?jump=previousslide"/>
              </a:rPr>
              <a:t>Try Again)</a:t>
            </a:r>
            <a:endParaRPr lang="en-US" sz="4400" b="1" kern="1200" dirty="0">
              <a:solidFill>
                <a:srgbClr val="0070C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9" y="894525"/>
            <a:ext cx="3032598" cy="50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23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35280"/>
            <a:ext cx="10104120" cy="17227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kern="1200" dirty="0" smtClean="0">
                <a:solidFill>
                  <a:srgbClr val="FF0000"/>
                </a:solidFill>
                <a:latin typeface="+mn-lt"/>
                <a:ea typeface="+mj-ea"/>
                <a:cs typeface="+mj-cs"/>
              </a:rPr>
              <a:t>The Sun never set on my empire</a:t>
            </a:r>
            <a:endParaRPr lang="en-US" sz="4000" b="1" kern="1200" dirty="0">
              <a:solidFill>
                <a:srgbClr val="FF000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6" y="2371725"/>
            <a:ext cx="9573563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1.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United States</a:t>
            </a:r>
            <a:r>
              <a:rPr lang="en-US" sz="4000" b="1" dirty="0" smtClean="0">
                <a:solidFill>
                  <a:srgbClr val="0070C0"/>
                </a:solidFill>
              </a:rPr>
              <a:t>		3</a:t>
            </a:r>
            <a:r>
              <a:rPr lang="en-US" sz="4000" b="1" dirty="0">
                <a:solidFill>
                  <a:srgbClr val="0070C0"/>
                </a:solidFill>
              </a:rPr>
              <a:t>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Alaska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2.  </a:t>
            </a:r>
            <a:r>
              <a:rPr lang="en-US" sz="4000" b="1" dirty="0" smtClean="0">
                <a:solidFill>
                  <a:srgbClr val="0070C0"/>
                </a:solidFill>
                <a:hlinkClick r:id="" action="ppaction://noaction"/>
              </a:rPr>
              <a:t>Great Britain</a:t>
            </a:r>
            <a:r>
              <a:rPr lang="en-US" sz="4000" b="1" dirty="0" smtClean="0">
                <a:solidFill>
                  <a:srgbClr val="0070C0"/>
                </a:solidFill>
              </a:rPr>
              <a:t>		4</a:t>
            </a:r>
            <a:r>
              <a:rPr lang="en-US" sz="4000" b="1" dirty="0">
                <a:solidFill>
                  <a:srgbClr val="0070C0"/>
                </a:solidFill>
              </a:rPr>
              <a:t>. 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Antarctica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63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761" y="365125"/>
            <a:ext cx="73727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Incorrect (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)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9" y="894525"/>
            <a:ext cx="3032598" cy="50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1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43840"/>
            <a:ext cx="10165079" cy="18142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000" b="1" kern="1200" dirty="0" smtClean="0">
                <a:solidFill>
                  <a:srgbClr val="FF0000"/>
                </a:solidFill>
                <a:latin typeface="+mn-lt"/>
                <a:ea typeface="+mj-ea"/>
                <a:cs typeface="+mj-cs"/>
              </a:rPr>
              <a:t>I required the United States to Walk Softly and to Carry a Big Stick</a:t>
            </a:r>
            <a:endParaRPr lang="en-US" sz="4000" b="1" kern="1200" dirty="0">
              <a:solidFill>
                <a:srgbClr val="FF000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0520" y="2371725"/>
            <a:ext cx="11369039" cy="37547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1</a:t>
            </a:r>
            <a:r>
              <a:rPr lang="en-US" sz="4000" b="1" dirty="0">
                <a:solidFill>
                  <a:srgbClr val="0070C0"/>
                </a:solidFill>
                <a:hlinkClick r:id="rId2" action="ppaction://hlinksldjump"/>
              </a:rPr>
              <a:t>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William McKinley        </a:t>
            </a:r>
            <a:r>
              <a:rPr lang="en-US" sz="4000" b="1" dirty="0">
                <a:solidFill>
                  <a:srgbClr val="0070C0"/>
                </a:solidFill>
              </a:rPr>
              <a:t>3.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William Jennings Bryan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2</a:t>
            </a:r>
            <a:r>
              <a:rPr lang="en-US" sz="4000" b="1" dirty="0">
                <a:solidFill>
                  <a:srgbClr val="0070C0"/>
                </a:solidFill>
                <a:hlinkClick r:id="rId2" action="ppaction://hlinksldjump"/>
              </a:rPr>
              <a:t>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Albert Schweitzer         </a:t>
            </a:r>
            <a:r>
              <a:rPr lang="en-US" sz="4000" b="1" dirty="0">
                <a:solidFill>
                  <a:srgbClr val="0070C0"/>
                </a:solidFill>
              </a:rPr>
              <a:t>4.   </a:t>
            </a:r>
            <a:r>
              <a:rPr lang="en-US" sz="4000" b="1" dirty="0" smtClean="0">
                <a:solidFill>
                  <a:srgbClr val="0070C0"/>
                </a:solidFill>
                <a:hlinkClick r:id="" action="ppaction://noaction"/>
              </a:rPr>
              <a:t>Theodore Roosevelt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4000" b="1" dirty="0">
              <a:solidFill>
                <a:srgbClr val="FFFFFF"/>
              </a:solidFill>
            </a:endParaRPr>
          </a:p>
          <a:p>
            <a:endParaRPr lang="en-US" sz="4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210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Incorrect (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b="1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)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9" y="894525"/>
            <a:ext cx="3032598" cy="50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73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" y="1"/>
            <a:ext cx="11231879" cy="23717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+mn-lt"/>
              </a:rPr>
              <a:t>"I took the Canal and let Congress debate."</a:t>
            </a:r>
            <a:r>
              <a:rPr lang="en-US" dirty="0"/>
              <a:t/>
            </a:r>
            <a:br>
              <a:rPr lang="en-US" dirty="0"/>
            </a:br>
            <a:endParaRPr lang="en-US" sz="3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3040" y="2371725"/>
            <a:ext cx="10850879" cy="4349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1</a:t>
            </a:r>
            <a:r>
              <a:rPr lang="en-US" sz="4000" b="1" dirty="0">
                <a:solidFill>
                  <a:srgbClr val="0070C0"/>
                </a:solidFill>
                <a:hlinkClick r:id="rId2" action="ppaction://hlinksldjump"/>
              </a:rPr>
              <a:t>.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Franklin Roosevelt</a:t>
            </a:r>
            <a:r>
              <a:rPr lang="en-US" sz="4000" b="1" dirty="0" smtClean="0">
                <a:solidFill>
                  <a:srgbClr val="0070C0"/>
                </a:solidFill>
              </a:rPr>
              <a:t>          </a:t>
            </a:r>
            <a:r>
              <a:rPr lang="en-US" sz="4000" b="1" dirty="0">
                <a:solidFill>
                  <a:srgbClr val="0070C0"/>
                </a:solidFill>
              </a:rPr>
              <a:t>3.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Abraham Lincoln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70C0"/>
                </a:solidFill>
              </a:rPr>
              <a:t>2.   </a:t>
            </a:r>
            <a:r>
              <a:rPr lang="en-US" sz="4000" b="1" dirty="0" smtClean="0">
                <a:solidFill>
                  <a:srgbClr val="0070C0"/>
                </a:solidFill>
                <a:hlinkClick r:id="rId2" action="ppaction://hlinksldjump"/>
              </a:rPr>
              <a:t>Thomas Jefferson</a:t>
            </a:r>
            <a:r>
              <a:rPr lang="en-US" sz="4000" b="1" dirty="0" smtClean="0">
                <a:solidFill>
                  <a:srgbClr val="0070C0"/>
                </a:solidFill>
              </a:rPr>
              <a:t>           </a:t>
            </a:r>
            <a:r>
              <a:rPr lang="en-US" sz="4000" b="1" dirty="0">
                <a:solidFill>
                  <a:srgbClr val="0070C0"/>
                </a:solidFill>
              </a:rPr>
              <a:t>4. </a:t>
            </a:r>
            <a:r>
              <a:rPr lang="en-US" sz="4000" b="1" dirty="0" smtClean="0">
                <a:solidFill>
                  <a:srgbClr val="0070C0"/>
                </a:solidFill>
                <a:hlinkClick r:id="" action="ppaction://noaction"/>
              </a:rPr>
              <a:t>Theodore Roosevelt</a:t>
            </a:r>
            <a:endParaRPr lang="en-US" sz="4000" b="1" dirty="0">
              <a:solidFill>
                <a:srgbClr val="0070C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617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rgbClr val="0070C0"/>
                </a:solidFill>
                <a:latin typeface="+mn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kern="1200" dirty="0">
                <a:solidFill>
                  <a:srgbClr val="0070C0"/>
                </a:solidFill>
                <a:latin typeface="+mn-lt"/>
                <a:ea typeface="+mj-ea"/>
                <a:cs typeface="+mj-cs"/>
              </a:rPr>
              <a:t>)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39" y="894525"/>
            <a:ext cx="3032598" cy="50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10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13B602-B896-443B-A653-84EA712D250A}"/>
              </a:ext>
            </a:extLst>
          </p:cNvPr>
          <p:cNvSpPr/>
          <p:nvPr/>
        </p:nvSpPr>
        <p:spPr>
          <a:xfrm>
            <a:off x="2002574" y="2967335"/>
            <a:ext cx="818685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   END </a:t>
            </a:r>
          </a:p>
        </p:txBody>
      </p:sp>
    </p:spTree>
    <p:extLst>
      <p:ext uri="{BB962C8B-B14F-4D97-AF65-F5344CB8AC3E}">
        <p14:creationId xmlns:p14="http://schemas.microsoft.com/office/powerpoint/2010/main" val="4089739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406</Words>
  <Application>Microsoft Office PowerPoint</Application>
  <PresentationFormat>Widescreen</PresentationFormat>
  <Paragraphs>55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Office Theme</vt:lpstr>
      <vt:lpstr>WHO AM I?</vt:lpstr>
      <vt:lpstr>One factor which did not motivate U.S. imperialism during the late 19th and early 20th centuries was </vt:lpstr>
      <vt:lpstr>Incorrect (Try Again)</vt:lpstr>
      <vt:lpstr>CORRECT!</vt:lpstr>
      <vt:lpstr>I was responsible for building the Suez Canal and starting the Panama Canal</vt:lpstr>
      <vt:lpstr>Incorrect (Try Again)</vt:lpstr>
      <vt:lpstr>CORRECT!</vt:lpstr>
      <vt:lpstr>I was the largest privately held colony</vt:lpstr>
      <vt:lpstr>Incorrect (Try Again)</vt:lpstr>
      <vt:lpstr>CORRECT!</vt:lpstr>
      <vt:lpstr>I was founded by the great great grandfather of Mr. Luck’s high school English Teachers Husband.</vt:lpstr>
      <vt:lpstr>Incorrect (Try Again)</vt:lpstr>
      <vt:lpstr>The 19th century term “White Man’s Burden” was coined by  .</vt:lpstr>
      <vt:lpstr>Incorrect (Try Again)</vt:lpstr>
      <vt:lpstr>The Boxer Rebellion of the early 20th century was an attempt to protect which country for foreign invaders</vt:lpstr>
      <vt:lpstr>Incorrect (Try Again)</vt:lpstr>
      <vt:lpstr>During the 19th century, I was divided by Europeans into Spheres of Influence</vt:lpstr>
      <vt:lpstr>Incorrect (Try Again)</vt:lpstr>
      <vt:lpstr>the Opium War (1839-1842) was fought between China and</vt:lpstr>
      <vt:lpstr>Incorrect (Try Again)</vt:lpstr>
      <vt:lpstr>The Sun never set on my empire</vt:lpstr>
      <vt:lpstr>Incorrect (Try Again)</vt:lpstr>
      <vt:lpstr>I required the United States to Walk Softly and to Carry a Big Stick</vt:lpstr>
      <vt:lpstr>Incorrect (Try Again)</vt:lpstr>
      <vt:lpstr>"I took the Canal and let Congress debate." </vt:lpstr>
      <vt:lpstr>Incorrect (Try Again)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AM I?</dc:title>
  <dc:creator>Staton, Sandra</dc:creator>
  <cp:lastModifiedBy>Willoughby-Eastlake Schools</cp:lastModifiedBy>
  <cp:revision>25</cp:revision>
  <dcterms:created xsi:type="dcterms:W3CDTF">2020-08-16T21:39:13Z</dcterms:created>
  <dcterms:modified xsi:type="dcterms:W3CDTF">2021-08-06T21:12:55Z</dcterms:modified>
</cp:coreProperties>
</file>