
<file path=[Content_Types].xml><?xml version="1.0" encoding="utf-8"?>
<Types xmlns="http://schemas.openxmlformats.org/package/2006/content-types">
  <Default Extension="bin" ContentType="application/vnd.ms-office.activeX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9.xml"/><Relationship Id="rId3" Type="http://schemas.openxmlformats.org/officeDocument/2006/relationships/control" Target="../activeX/activeX2.xml"/><Relationship Id="rId7" Type="http://schemas.openxmlformats.org/officeDocument/2006/relationships/slide" Target="slide3.xml"/><Relationship Id="rId12" Type="http://schemas.openxmlformats.org/officeDocument/2006/relationships/slide" Target="slide8.xml"/><Relationship Id="rId2" Type="http://schemas.openxmlformats.org/officeDocument/2006/relationships/control" Target="../activeX/activeX1.xml"/><Relationship Id="rId16" Type="http://schemas.openxmlformats.org/officeDocument/2006/relationships/image" Target="../media/image5.wmf"/><Relationship Id="rId1" Type="http://schemas.openxmlformats.org/officeDocument/2006/relationships/vmlDrawing" Target="../drawings/vmlDrawing1.v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slide" Target="slide2.xml"/><Relationship Id="rId15" Type="http://schemas.openxmlformats.org/officeDocument/2006/relationships/image" Target="../media/image4.wmf"/><Relationship Id="rId10" Type="http://schemas.openxmlformats.org/officeDocument/2006/relationships/slide" Target="slide6.xml"/><Relationship Id="rId4" Type="http://schemas.openxmlformats.org/officeDocument/2006/relationships/slideLayout" Target="../slideLayouts/slideLayout7.xml"/><Relationship Id="rId9" Type="http://schemas.openxmlformats.org/officeDocument/2006/relationships/slide" Target="slide7.xml"/><Relationship Id="rId14" Type="http://schemas.openxmlformats.org/officeDocument/2006/relationships/slide" Target="slide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41" name="Text Box 41"/>
          <p:cNvSpPr txBox="1">
            <a:spLocks noChangeArrowheads="1"/>
          </p:cNvSpPr>
          <p:nvPr/>
        </p:nvSpPr>
        <p:spPr bwMode="auto">
          <a:xfrm>
            <a:off x="609600" y="288925"/>
            <a:ext cx="79248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6000" b="1" u="sng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Score</a:t>
            </a:r>
          </a:p>
        </p:txBody>
      </p:sp>
      <p:sp>
        <p:nvSpPr>
          <p:cNvPr id="25659" name="Text Box 59"/>
          <p:cNvSpPr txBox="1">
            <a:spLocks noChangeArrowheads="1"/>
          </p:cNvSpPr>
          <p:nvPr/>
        </p:nvSpPr>
        <p:spPr bwMode="auto">
          <a:xfrm>
            <a:off x="1524000" y="1524000"/>
            <a:ext cx="23622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1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5660" name="Text Box 60"/>
          <p:cNvSpPr txBox="1">
            <a:spLocks noChangeArrowheads="1"/>
          </p:cNvSpPr>
          <p:nvPr/>
        </p:nvSpPr>
        <p:spPr bwMode="auto">
          <a:xfrm>
            <a:off x="5486400" y="1524000"/>
            <a:ext cx="24384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2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Rectangle 1">
            <a:hlinkClick r:id="rId5" action="ppaction://hlinksldjump"/>
          </p:cNvPr>
          <p:cNvSpPr/>
          <p:nvPr/>
        </p:nvSpPr>
        <p:spPr>
          <a:xfrm>
            <a:off x="838200" y="419100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/>
              </a:rPr>
              <a:t>1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1891896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6" action="ppaction://hlinksldjump"/>
              </a:rPr>
              <a:t>3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93375" y="4191000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7" action="ppaction://hlinksldjump"/>
              </a:rPr>
              <a:t>2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34032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8" action="ppaction://hlinksldjump"/>
              </a:rPr>
              <a:t>4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4046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9" action="ppaction://hlinksldjump"/>
              </a:rPr>
              <a:t>6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81732" y="421257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0" action="ppaction://hlinksldjump"/>
              </a:rPr>
              <a:t>5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78101" y="4221439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1" action="ppaction://hlinksldjump"/>
              </a:rPr>
              <a:t>9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14429" y="4187104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2" action="ppaction://hlinksldjump"/>
              </a:rPr>
              <a:t>7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20071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3" action="ppaction://hlinksldjump"/>
              </a:rPr>
              <a:t>8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37275" y="4182962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4" action="ppaction://hlinksldjump"/>
              </a:rPr>
              <a:t>10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36" name="TextBox1" r:id="rId2" imgW="1295280" imgH="1028880"/>
        </mc:Choice>
        <mc:Fallback>
          <p:control name="TextBox1" r:id="rId2" imgW="1295280" imgH="1028880">
            <p:pic>
              <p:nvPicPr>
                <p:cNvPr id="0" name="Text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57400" y="2590800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37" name="TextBox2" r:id="rId3" imgW="1295280" imgH="1028880"/>
        </mc:Choice>
        <mc:Fallback>
          <p:control name="TextBox2" r:id="rId3" imgW="1295280" imgH="1028880">
            <p:pic>
              <p:nvPicPr>
                <p:cNvPr id="0" name="Text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7275" y="2555875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5788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81200" y="1371600"/>
            <a:ext cx="548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/>
              <a:t>What does it mean to be a  Good Citizen?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400" b="1" i="1" dirty="0"/>
              <a:t>Eating your lunch.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400" b="1" i="1" dirty="0"/>
              <a:t>Showing respect and being kind.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400" b="1" i="1" dirty="0"/>
              <a:t>Passing a </a:t>
            </a:r>
            <a:r>
              <a:rPr lang="en-US" sz="2400" b="1" i="1" dirty="0" smtClean="0"/>
              <a:t>test</a:t>
            </a:r>
            <a:endParaRPr lang="en-US" sz="36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810000" y="4801100"/>
            <a:ext cx="304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Showing respect and being kind </a:t>
            </a:r>
            <a:endParaRPr lang="en-US" sz="3200" b="1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3695700" y="476146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- 1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514600" y="1371600"/>
            <a:ext cx="4724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800" b="1" i="1" dirty="0"/>
              <a:t>What does Equality mean?</a:t>
            </a:r>
          </a:p>
          <a:p>
            <a:pPr marL="514350" lvl="0" indent="-514350" fontAlgn="t">
              <a:buFont typeface="+mj-lt"/>
              <a:buAutoNum type="arabicPeriod"/>
            </a:pPr>
            <a:r>
              <a:rPr lang="en-US" sz="2800" b="1" i="1" dirty="0"/>
              <a:t>Truthfulness.</a:t>
            </a:r>
          </a:p>
          <a:p>
            <a:pPr marL="514350" lvl="0" indent="-514350" fontAlgn="t">
              <a:buFont typeface="+mj-lt"/>
              <a:buAutoNum type="arabicPeriod"/>
            </a:pPr>
            <a:r>
              <a:rPr lang="en-US" sz="2800" b="1" i="1" dirty="0"/>
              <a:t>Being Kind.</a:t>
            </a:r>
          </a:p>
          <a:p>
            <a:pPr marL="514350" lvl="0" indent="-514350" fontAlgn="t">
              <a:buFont typeface="+mj-lt"/>
              <a:buAutoNum type="arabicPeriod"/>
            </a:pPr>
            <a:r>
              <a:rPr lang="en-US" sz="2800" b="1" i="1" dirty="0"/>
              <a:t>Having the same rights.</a:t>
            </a:r>
          </a:p>
          <a:p>
            <a:endParaRPr lang="en-US" sz="2800" b="1" i="1" dirty="0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67200" y="49530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Having the same</a:t>
            </a:r>
          </a:p>
          <a:p>
            <a:pPr fontAlgn="t"/>
            <a:r>
              <a:rPr lang="en-US" sz="2400" b="1" i="1" dirty="0" smtClean="0"/>
              <a:t>Rights.</a:t>
            </a:r>
            <a:endParaRPr lang="en-US" sz="2400" b="1" i="1" dirty="0"/>
          </a:p>
        </p:txBody>
      </p:sp>
      <p:sp>
        <p:nvSpPr>
          <p:cNvPr id="7" name="Rounded Rectangle 6"/>
          <p:cNvSpPr/>
          <p:nvPr/>
        </p:nvSpPr>
        <p:spPr>
          <a:xfrm>
            <a:off x="3505200" y="477840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2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Honest</a:t>
            </a:r>
            <a:endParaRPr lang="en-US" sz="5400" b="1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3429000" y="457646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09800" y="1371600"/>
            <a:ext cx="480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/>
              <a:t>What does Truthfulness mean?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400" b="1" i="1" dirty="0"/>
              <a:t>Honest.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400" b="1" i="1" dirty="0"/>
              <a:t>Kind.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400" b="1" i="1" dirty="0"/>
              <a:t>Equal.</a:t>
            </a:r>
          </a:p>
          <a:p>
            <a:pPr fontAlgn="t"/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370082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33800" y="4724400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 list of rules that everyone agrees upon</a:t>
            </a:r>
            <a:endParaRPr lang="en-US" sz="2400" b="1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3478417" y="4523623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57400" y="1295400"/>
            <a:ext cx="533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/>
              <a:t>What is a constitution?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400" b="1" i="1" dirty="0"/>
              <a:t>A map.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400" b="1" i="1" dirty="0"/>
              <a:t>A book.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400" b="1" i="1" dirty="0"/>
              <a:t>A list of rules that everyone agrees upon.</a:t>
            </a:r>
          </a:p>
          <a:p>
            <a:pPr fontAlgn="t"/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339775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6553200" cy="3276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71800" y="4724400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The signing of the</a:t>
            </a:r>
          </a:p>
          <a:p>
            <a:r>
              <a:rPr lang="en-US" sz="2400" b="1" dirty="0" smtClean="0"/>
              <a:t>Declaration of Independence</a:t>
            </a:r>
            <a:endParaRPr lang="en-US" sz="2400" b="1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2895600" y="4648200"/>
            <a:ext cx="41910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05000" y="999530"/>
            <a:ext cx="6400800" cy="310854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fontAlgn="t"/>
            <a:r>
              <a:rPr lang="en-US" sz="2800" dirty="0"/>
              <a:t>Why do we celebrate the 4th of July</a:t>
            </a:r>
            <a:r>
              <a:rPr lang="en-US" sz="2800" dirty="0" smtClean="0"/>
              <a:t>?</a:t>
            </a:r>
            <a:r>
              <a:rPr lang="en-US" sz="2800" dirty="0"/>
              <a:t> </a:t>
            </a:r>
          </a:p>
          <a:p>
            <a:pPr marL="514350" lvl="0" indent="-514350" fontAlgn="t">
              <a:buFont typeface="+mj-lt"/>
              <a:buAutoNum type="arabicPeriod"/>
            </a:pPr>
            <a:r>
              <a:rPr lang="en-US" sz="2800" dirty="0"/>
              <a:t>To honor soldiers.</a:t>
            </a:r>
          </a:p>
          <a:p>
            <a:pPr marL="514350" lvl="0" indent="-514350" fontAlgn="t">
              <a:buFont typeface="+mj-lt"/>
              <a:buAutoNum type="arabicPeriod"/>
            </a:pPr>
            <a:r>
              <a:rPr lang="en-US" sz="2800" dirty="0"/>
              <a:t>The signing of the Declaration of Independence.</a:t>
            </a:r>
          </a:p>
          <a:p>
            <a:pPr marL="514350" lvl="0" indent="-514350" fontAlgn="t">
              <a:buFont typeface="+mj-lt"/>
              <a:buAutoNum type="arabicPeriod"/>
            </a:pPr>
            <a:r>
              <a:rPr lang="en-US" sz="2800" dirty="0"/>
              <a:t>To honor pilgrims and native Americans.</a:t>
            </a:r>
          </a:p>
          <a:p>
            <a:endParaRPr lang="en-US" sz="2800" b="1" dirty="0" smtClean="0"/>
          </a:p>
        </p:txBody>
      </p:sp>
      <p:pic>
        <p:nvPicPr>
          <p:cNvPr id="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- 5</a:t>
            </a:r>
          </a:p>
        </p:txBody>
      </p:sp>
    </p:spTree>
    <p:extLst>
      <p:ext uri="{BB962C8B-B14F-4D97-AF65-F5344CB8AC3E}">
        <p14:creationId xmlns:p14="http://schemas.microsoft.com/office/powerpoint/2010/main" val="120822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801420"/>
            <a:ext cx="8610600" cy="4191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510540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7446" y="1219200"/>
            <a:ext cx="7543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/>
              <a:t>I work with different departments in the city or town. </a:t>
            </a:r>
            <a:br>
              <a:rPr lang="en-US" sz="2400" b="1" i="1" dirty="0"/>
            </a:br>
            <a:r>
              <a:rPr lang="en-US" sz="2400" b="1" i="1" dirty="0"/>
              <a:t> </a:t>
            </a:r>
            <a:r>
              <a:rPr lang="en-US" sz="2400" b="1" i="1" dirty="0" smtClean="0"/>
              <a:t> A. </a:t>
            </a:r>
            <a:r>
              <a:rPr lang="en-US" sz="2400" b="1" i="1" dirty="0"/>
              <a:t>represent the city at meetings and important events.</a:t>
            </a:r>
            <a:br>
              <a:rPr lang="en-US" sz="2400" b="1" i="1" dirty="0"/>
            </a:br>
            <a:r>
              <a:rPr lang="en-US" sz="2400" b="1" i="1" dirty="0"/>
              <a:t> </a:t>
            </a:r>
            <a:r>
              <a:rPr lang="en-US" sz="2400" b="1" i="1" dirty="0" smtClean="0"/>
              <a:t> B. am </a:t>
            </a:r>
            <a:r>
              <a:rPr lang="en-US" sz="2400" b="1" i="1" dirty="0"/>
              <a:t>a leader for the people of the community when there are problems.</a:t>
            </a:r>
            <a:br>
              <a:rPr lang="en-US" sz="2400" b="1" i="1" dirty="0"/>
            </a:br>
            <a:r>
              <a:rPr lang="en-US" sz="2400" b="1" i="1" dirty="0"/>
              <a:t>Which job is described above?  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400" b="1" i="1" dirty="0"/>
              <a:t>Mayor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400" b="1" i="1" dirty="0"/>
              <a:t>Teacher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Governor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91000" y="52578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Mayor</a:t>
            </a:r>
            <a:endParaRPr lang="en-US" sz="2400" b="1" i="1" dirty="0"/>
          </a:p>
        </p:txBody>
      </p:sp>
      <p:sp>
        <p:nvSpPr>
          <p:cNvPr id="7" name="Rounded Rectangle 6"/>
          <p:cNvSpPr/>
          <p:nvPr/>
        </p:nvSpPr>
        <p:spPr>
          <a:xfrm>
            <a:off x="3124200" y="5105400"/>
            <a:ext cx="3276600" cy="1228725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590800" y="-115874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</a:t>
            </a:r>
            <a:r>
              <a:rPr lang="en-US" sz="5400" b="1" dirty="0" smtClean="0"/>
              <a:t>6</a:t>
            </a:r>
            <a:endParaRPr lang="en-US" sz="5400" b="1" dirty="0" smtClean="0"/>
          </a:p>
        </p:txBody>
      </p:sp>
    </p:spTree>
    <p:extLst>
      <p:ext uri="{BB962C8B-B14F-4D97-AF65-F5344CB8AC3E}">
        <p14:creationId xmlns:p14="http://schemas.microsoft.com/office/powerpoint/2010/main" val="134734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76943" y="4876800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 god community citizen</a:t>
            </a:r>
            <a:endParaRPr lang="en-US" sz="36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838200" y="1066800"/>
            <a:ext cx="8267700" cy="3276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110620" y="4829175"/>
            <a:ext cx="3885446" cy="14097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96185" y="1181606"/>
            <a:ext cx="60579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1152763"/>
            <a:ext cx="7772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/>
              <a:t>If you were a person </a:t>
            </a:r>
            <a:r>
              <a:rPr lang="en-US" sz="2400" b="1" i="1" dirty="0" smtClean="0"/>
              <a:t>who finished </a:t>
            </a:r>
            <a:r>
              <a:rPr lang="en-US" sz="2400" b="1" i="1" dirty="0"/>
              <a:t>school, </a:t>
            </a:r>
            <a:r>
              <a:rPr lang="en-US" sz="2400" b="1" i="1" dirty="0" smtClean="0"/>
              <a:t>Helped out  </a:t>
            </a:r>
            <a:r>
              <a:rPr lang="en-US" sz="2400" b="1" i="1" dirty="0"/>
              <a:t>around the school, </a:t>
            </a:r>
            <a:r>
              <a:rPr lang="en-US" sz="2400" b="1" i="1" dirty="0" smtClean="0"/>
              <a:t>and your </a:t>
            </a:r>
            <a:r>
              <a:rPr lang="en-US" sz="2400" b="1" i="1" dirty="0"/>
              <a:t>parents out around the house, </a:t>
            </a:r>
            <a:r>
              <a:rPr lang="en-US" sz="2400" b="1" i="1" dirty="0" smtClean="0"/>
              <a:t>volunteered </a:t>
            </a:r>
            <a:r>
              <a:rPr lang="en-US" sz="2400" b="1" i="1" dirty="0"/>
              <a:t>to do extra at school, helped the teacher and fellow students out at school. </a:t>
            </a:r>
            <a:br>
              <a:rPr lang="en-US" sz="2400" b="1" i="1" dirty="0"/>
            </a:br>
            <a:r>
              <a:rPr lang="en-US" sz="2400" b="1" i="1" dirty="0"/>
              <a:t>Look at the timeline above.  You would be an example of -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400" b="1" i="1" dirty="0"/>
              <a:t>A good community citizen 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400" b="1" i="1" dirty="0"/>
              <a:t>A good school teacher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400" b="1" i="1" dirty="0"/>
              <a:t>A good fire fighter</a:t>
            </a:r>
          </a:p>
          <a:p>
            <a:pPr fontAlgn="t"/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274379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52600" y="4775706"/>
            <a:ext cx="52577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Paying attention when an adult is speaking and helping out your fellow classmates</a:t>
            </a:r>
          </a:p>
          <a:p>
            <a:endParaRPr lang="en-US" sz="28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685800" y="1011499"/>
            <a:ext cx="7629525" cy="3200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219200" y="4705161"/>
            <a:ext cx="5905500" cy="1657727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1" y="1143000"/>
            <a:ext cx="7162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/>
              <a:t>A good way to get information about what is happening at your school and get better grades is by - 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400" b="1" i="1" dirty="0"/>
              <a:t>reading novels 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400" b="1" i="1" dirty="0"/>
              <a:t>Talking to fellow students while teacher is talking.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400" b="1" i="1" dirty="0"/>
              <a:t>Not listening to what is being said by your teacher.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Paying attention when an adult is speaking and helping out your fellow classmates</a:t>
            </a:r>
          </a:p>
        </p:txBody>
      </p:sp>
    </p:spTree>
    <p:extLst>
      <p:ext uri="{BB962C8B-B14F-4D97-AF65-F5344CB8AC3E}">
        <p14:creationId xmlns:p14="http://schemas.microsoft.com/office/powerpoint/2010/main" val="352243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24200" y="48006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Rural</a:t>
            </a:r>
            <a:endParaRPr lang="en-US" sz="54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6629400" cy="2819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738643" y="4561659"/>
            <a:ext cx="4800600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- 9</a:t>
            </a:r>
          </a:p>
        </p:txBody>
      </p:sp>
      <p:sp>
        <p:nvSpPr>
          <p:cNvPr id="2" name="Rectangle 1"/>
          <p:cNvSpPr/>
          <p:nvPr/>
        </p:nvSpPr>
        <p:spPr>
          <a:xfrm>
            <a:off x="1219200" y="1087925"/>
            <a:ext cx="6064313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n-US" sz="2800" b="1" i="1" dirty="0"/>
              <a:t>Which type of community includes farms and houses on large areas of land where few people live?</a:t>
            </a:r>
            <a:endParaRPr lang="en-US" sz="2400" b="1" i="1" dirty="0"/>
          </a:p>
          <a:p>
            <a:pPr marL="971550" lvl="1" indent="-514350" fontAlgn="t">
              <a:buFont typeface="+mj-lt"/>
              <a:buAutoNum type="arabicPeriod"/>
            </a:pPr>
            <a:r>
              <a:rPr lang="en-US" sz="2800" b="1" i="1" dirty="0"/>
              <a:t>rural</a:t>
            </a:r>
            <a:endParaRPr lang="en-US" sz="2400" b="1" i="1" dirty="0"/>
          </a:p>
          <a:p>
            <a:pPr marL="971550" lvl="1" indent="-514350" fontAlgn="t">
              <a:buFont typeface="+mj-lt"/>
              <a:buAutoNum type="arabicPeriod"/>
            </a:pPr>
            <a:r>
              <a:rPr lang="en-US" sz="2800" b="1" i="1" dirty="0"/>
              <a:t>urban</a:t>
            </a:r>
            <a:endParaRPr lang="en-US" sz="2400" b="1" i="1" dirty="0"/>
          </a:p>
          <a:p>
            <a:pPr marL="971550" lvl="1" indent="-514350" fontAlgn="t">
              <a:buFont typeface="+mj-lt"/>
              <a:buAutoNum type="arabicPeriod"/>
            </a:pPr>
            <a:r>
              <a:rPr lang="en-US" sz="2800" b="1" i="1" dirty="0"/>
              <a:t>suburban</a:t>
            </a:r>
            <a:endParaRPr lang="en-US" sz="2400" b="1" i="1" dirty="0"/>
          </a:p>
          <a:p>
            <a:r>
              <a:rPr lang="en-US" sz="4400" b="1" i="1" dirty="0" smtClean="0"/>
              <a:t> </a:t>
            </a:r>
            <a:endParaRPr lang="en-US" sz="4400" b="1" i="1" dirty="0"/>
          </a:p>
        </p:txBody>
      </p:sp>
    </p:spTree>
    <p:extLst>
      <p:ext uri="{BB962C8B-B14F-4D97-AF65-F5344CB8AC3E}">
        <p14:creationId xmlns:p14="http://schemas.microsoft.com/office/powerpoint/2010/main" val="205755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05100" y="5334000"/>
            <a:ext cx="3162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Suburban</a:t>
            </a:r>
            <a:endParaRPr lang="en-US" sz="54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609601" y="1066800"/>
            <a:ext cx="7705724" cy="3276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062163" y="5113318"/>
            <a:ext cx="4800600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- 10</a:t>
            </a:r>
          </a:p>
        </p:txBody>
      </p:sp>
      <p:sp>
        <p:nvSpPr>
          <p:cNvPr id="2" name="Rectangle 1"/>
          <p:cNvSpPr/>
          <p:nvPr/>
        </p:nvSpPr>
        <p:spPr>
          <a:xfrm>
            <a:off x="990600" y="1143000"/>
            <a:ext cx="65341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n-US" sz="2800" b="1" i="1" dirty="0"/>
              <a:t>Which type of community includes areas just outside a city or town where people live in neighborhoods?</a:t>
            </a:r>
          </a:p>
          <a:p>
            <a:pPr fontAlgn="t"/>
            <a:r>
              <a:rPr lang="en-US" sz="2800" b="1" i="1" dirty="0"/>
              <a:t>answer choices </a:t>
            </a:r>
          </a:p>
          <a:p>
            <a:pPr marL="514350" lvl="0" indent="-514350" fontAlgn="t">
              <a:buFont typeface="+mj-lt"/>
              <a:buAutoNum type="arabicPeriod"/>
            </a:pPr>
            <a:r>
              <a:rPr lang="en-US" sz="2800" b="1" i="1" dirty="0"/>
              <a:t>rural</a:t>
            </a:r>
          </a:p>
          <a:p>
            <a:pPr marL="514350" lvl="0" indent="-514350" fontAlgn="t">
              <a:buFont typeface="+mj-lt"/>
              <a:buAutoNum type="arabicPeriod"/>
            </a:pPr>
            <a:r>
              <a:rPr lang="en-US" sz="2800" b="1" i="1" dirty="0"/>
              <a:t>urban</a:t>
            </a:r>
          </a:p>
          <a:p>
            <a:pPr marL="514350" lvl="0" indent="-514350" fontAlgn="t">
              <a:buFont typeface="+mj-lt"/>
              <a:buAutoNum type="arabicPeriod"/>
            </a:pPr>
            <a:r>
              <a:rPr lang="en-US" sz="2800" b="1" i="1" dirty="0"/>
              <a:t>suburban</a:t>
            </a:r>
          </a:p>
          <a:p>
            <a:pPr fontAlgn="t"/>
            <a:r>
              <a:rPr lang="en-US" sz="2800" dirty="0"/>
              <a:t> </a:t>
            </a:r>
          </a:p>
          <a:p>
            <a:r>
              <a:rPr lang="en-US" sz="2800" dirty="0" smtClean="0"/>
              <a:t>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873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fontAlgn="t">
          <a:defRPr sz="2400" b="1" i="1" dirty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232</Words>
  <Application>Microsoft Office PowerPoint</Application>
  <PresentationFormat>On-screen Show (4:3)</PresentationFormat>
  <Paragraphs>81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55</cp:revision>
  <dcterms:created xsi:type="dcterms:W3CDTF">2017-02-08T17:23:45Z</dcterms:created>
  <dcterms:modified xsi:type="dcterms:W3CDTF">2018-06-15T22:27:34Z</dcterms:modified>
</cp:coreProperties>
</file>