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95dd27949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95dd27949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95dd27949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95dd27949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87004d0f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87004d0f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95dd27949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95dd27949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95dd27949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95dd27949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95dd27949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95dd27949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a444a27add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a444a27add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a444a27add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a444a27add_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a444a27add_1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a444a27add_1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787004d0f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787004d0f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444a27add_1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a444a27add_1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787004d0f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787004d0f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068850" y="1991825"/>
            <a:ext cx="5006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 txBox="1">
            <a:spLocks noGrp="1"/>
          </p:cNvSpPr>
          <p:nvPr>
            <p:ph type="ctrTitle"/>
          </p:nvPr>
        </p:nvSpPr>
        <p:spPr>
          <a:xfrm>
            <a:off x="2068850" y="1354750"/>
            <a:ext cx="5006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3"/>
          <p:cNvSpPr txBox="1">
            <a:spLocks noGrp="1"/>
          </p:cNvSpPr>
          <p:nvPr>
            <p:ph type="subTitle" idx="1"/>
          </p:nvPr>
        </p:nvSpPr>
        <p:spPr>
          <a:xfrm>
            <a:off x="2961650" y="2992450"/>
            <a:ext cx="322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4409077" y="2598899"/>
            <a:ext cx="325800" cy="325800"/>
          </a:xfrm>
          <a:prstGeom prst="mathMultiply">
            <a:avLst>
              <a:gd name="adj1" fmla="val 2352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 txBox="1">
            <a:spLocks noGrp="1"/>
          </p:cNvSpPr>
          <p:nvPr>
            <p:ph type="body" idx="1"/>
          </p:nvPr>
        </p:nvSpPr>
        <p:spPr>
          <a:xfrm>
            <a:off x="2032675" y="2161800"/>
            <a:ext cx="50787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62" name="Google Shape;62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rPr>
              <a:t>“</a:t>
            </a:r>
            <a:endParaRPr sz="9600">
              <a:solidFill>
                <a:srgbClr val="7BD1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7613863" y="4623011"/>
            <a:ext cx="559200" cy="559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"/>
          <p:cNvSpPr/>
          <p:nvPr/>
        </p:nvSpPr>
        <p:spPr>
          <a:xfrm rot="2700000">
            <a:off x="24133" y="2719061"/>
            <a:ext cx="542634" cy="542634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"/>
          <p:cNvSpPr/>
          <p:nvPr/>
        </p:nvSpPr>
        <p:spPr>
          <a:xfrm rot="2700000">
            <a:off x="8500119" y="1033337"/>
            <a:ext cx="805677" cy="805677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544450" y="1432591"/>
            <a:ext cx="625800" cy="6258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"/>
          <p:cNvSpPr/>
          <p:nvPr/>
        </p:nvSpPr>
        <p:spPr>
          <a:xfrm rot="-1799860">
            <a:off x="8472675" y="3105703"/>
            <a:ext cx="607243" cy="607243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"/>
          <p:cNvSpPr/>
          <p:nvPr/>
        </p:nvSpPr>
        <p:spPr>
          <a:xfrm rot="-1527899">
            <a:off x="453203" y="3864921"/>
            <a:ext cx="901480" cy="90148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1775778" y="3374078"/>
            <a:ext cx="450000" cy="4500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7505617" y="831025"/>
            <a:ext cx="436800" cy="436800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 rot="-722907">
            <a:off x="1483696" y="647226"/>
            <a:ext cx="648178" cy="648178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6772950" y="-36363"/>
            <a:ext cx="398100" cy="3981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 rot="1498435">
            <a:off x="553712" y="273510"/>
            <a:ext cx="386542" cy="386542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7040268" y="3312272"/>
            <a:ext cx="573600" cy="5736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2893300" y="209975"/>
            <a:ext cx="268200" cy="268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2423393" y="4259284"/>
            <a:ext cx="260100" cy="260100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4029015" y="425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7701275" y="2148500"/>
            <a:ext cx="268200" cy="268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3415225" y="4449550"/>
            <a:ext cx="268200" cy="268200"/>
          </a:xfrm>
          <a:prstGeom prst="donut">
            <a:avLst>
              <a:gd name="adj" fmla="val 3104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1479240" y="22205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5371265" y="4390604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"/>
          <p:cNvSpPr/>
          <p:nvPr/>
        </p:nvSpPr>
        <p:spPr>
          <a:xfrm rot="-2700000">
            <a:off x="6337338" y="4348472"/>
            <a:ext cx="260074" cy="260074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5567943" y="263309"/>
            <a:ext cx="260100" cy="260100"/>
          </a:xfrm>
          <a:prstGeom prst="frame">
            <a:avLst>
              <a:gd name="adj1" fmla="val 28897"/>
            </a:avLst>
          </a:prstGeom>
          <a:solidFill>
            <a:srgbClr val="667F8C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868550" y="0"/>
            <a:ext cx="74070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1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>
              <a:spcBef>
                <a:spcPts val="600"/>
              </a:spcBef>
              <a:spcAft>
                <a:spcPts val="0"/>
              </a:spcAft>
              <a:buSzPts val="2800"/>
              <a:buChar char="×"/>
              <a:defRPr sz="2800"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×"/>
              <a:defRPr sz="2800"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5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5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5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6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6"/>
          <p:cNvSpPr txBox="1">
            <a:spLocks noGrp="1"/>
          </p:cNvSpPr>
          <p:nvPr>
            <p:ph type="body" idx="1"/>
          </p:nvPr>
        </p:nvSpPr>
        <p:spPr>
          <a:xfrm>
            <a:off x="717750" y="1357125"/>
            <a:ext cx="37416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body" idx="2"/>
          </p:nvPr>
        </p:nvSpPr>
        <p:spPr>
          <a:xfrm>
            <a:off x="4684654" y="1357125"/>
            <a:ext cx="3741600" cy="3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×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21" name="Google Shape;121;p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7"/>
          <p:cNvSpPr txBox="1">
            <a:spLocks noGrp="1"/>
          </p:cNvSpPr>
          <p:nvPr>
            <p:ph type="body" idx="1"/>
          </p:nvPr>
        </p:nvSpPr>
        <p:spPr>
          <a:xfrm>
            <a:off x="457200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2"/>
          </p:nvPr>
        </p:nvSpPr>
        <p:spPr>
          <a:xfrm>
            <a:off x="3223964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7"/>
          <p:cNvSpPr txBox="1">
            <a:spLocks noGrp="1"/>
          </p:cNvSpPr>
          <p:nvPr>
            <p:ph type="body" idx="3"/>
          </p:nvPr>
        </p:nvSpPr>
        <p:spPr>
          <a:xfrm>
            <a:off x="5990727" y="1363150"/>
            <a:ext cx="2631900" cy="35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-25" y="0"/>
            <a:ext cx="9144000" cy="106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0" y="1063500"/>
            <a:ext cx="9144000" cy="40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600350" y="31917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1771440" y="586479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"/>
          <p:cNvSpPr/>
          <p:nvPr/>
        </p:nvSpPr>
        <p:spPr>
          <a:xfrm rot="-1295565">
            <a:off x="1719773" y="-14241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7099000" y="-18325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"/>
          <p:cNvSpPr/>
          <p:nvPr/>
        </p:nvSpPr>
        <p:spPr>
          <a:xfrm rot="1050327">
            <a:off x="7064662" y="770637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"/>
          <p:cNvSpPr/>
          <p:nvPr/>
        </p:nvSpPr>
        <p:spPr>
          <a:xfrm rot="1498139">
            <a:off x="8048547" y="796761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"/>
          <p:cNvSpPr/>
          <p:nvPr/>
        </p:nvSpPr>
        <p:spPr>
          <a:xfrm>
            <a:off x="272750" y="91451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"/>
          <p:cNvSpPr/>
          <p:nvPr/>
        </p:nvSpPr>
        <p:spPr>
          <a:xfrm rot="1222482">
            <a:off x="108247" y="115143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"/>
          <p:cNvSpPr/>
          <p:nvPr/>
        </p:nvSpPr>
        <p:spPr>
          <a:xfrm rot="2700000">
            <a:off x="1130105" y="721484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"/>
          <p:cNvSpPr/>
          <p:nvPr/>
        </p:nvSpPr>
        <p:spPr>
          <a:xfrm>
            <a:off x="8797925" y="686964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"/>
          <p:cNvSpPr/>
          <p:nvPr/>
        </p:nvSpPr>
        <p:spPr>
          <a:xfrm>
            <a:off x="8434357" y="190568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"/>
          <p:cNvSpPr/>
          <p:nvPr/>
        </p:nvSpPr>
        <p:spPr>
          <a:xfrm>
            <a:off x="7656287" y="319171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/>
          <p:nvPr/>
        </p:nvSpPr>
        <p:spPr>
          <a:xfrm rot="10800000" flipH="1">
            <a:off x="0" y="4394700"/>
            <a:ext cx="9144000" cy="7488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 rot="10800000" flipH="1">
            <a:off x="25" y="0"/>
            <a:ext cx="9144000" cy="439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"/>
          <p:cNvSpPr/>
          <p:nvPr/>
        </p:nvSpPr>
        <p:spPr>
          <a:xfrm rot="10800000" flipH="1">
            <a:off x="600363" y="4468213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"/>
          <p:cNvSpPr/>
          <p:nvPr/>
        </p:nvSpPr>
        <p:spPr>
          <a:xfrm rot="10800000" flipH="1">
            <a:off x="2072752" y="4305585"/>
            <a:ext cx="386100" cy="3861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"/>
          <p:cNvSpPr/>
          <p:nvPr/>
        </p:nvSpPr>
        <p:spPr>
          <a:xfrm rot="-9504435" flipH="1">
            <a:off x="1719786" y="4902830"/>
            <a:ext cx="260049" cy="260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 rot="10800000" flipH="1">
            <a:off x="7099013" y="4898763"/>
            <a:ext cx="268200" cy="268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"/>
          <p:cNvSpPr/>
          <p:nvPr/>
        </p:nvSpPr>
        <p:spPr>
          <a:xfrm rot="9749673" flipH="1">
            <a:off x="6663925" y="4453738"/>
            <a:ext cx="385975" cy="385975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"/>
          <p:cNvSpPr/>
          <p:nvPr/>
        </p:nvSpPr>
        <p:spPr>
          <a:xfrm rot="9301861" flipH="1">
            <a:off x="8006334" y="4368566"/>
            <a:ext cx="260111" cy="26011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"/>
          <p:cNvSpPr/>
          <p:nvPr/>
        </p:nvSpPr>
        <p:spPr>
          <a:xfrm rot="10800000" flipH="1">
            <a:off x="990538" y="4864100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"/>
          <p:cNvSpPr/>
          <p:nvPr/>
        </p:nvSpPr>
        <p:spPr>
          <a:xfrm rot="9577518" flipH="1">
            <a:off x="108260" y="4767237"/>
            <a:ext cx="266258" cy="26625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9"/>
          <p:cNvSpPr/>
          <p:nvPr/>
        </p:nvSpPr>
        <p:spPr>
          <a:xfrm rot="8100000" flipH="1">
            <a:off x="1289705" y="4512591"/>
            <a:ext cx="179464" cy="179464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9"/>
          <p:cNvSpPr/>
          <p:nvPr/>
        </p:nvSpPr>
        <p:spPr>
          <a:xfrm rot="10800000" flipH="1">
            <a:off x="8761763" y="4596250"/>
            <a:ext cx="185100" cy="1851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9"/>
          <p:cNvSpPr/>
          <p:nvPr/>
        </p:nvSpPr>
        <p:spPr>
          <a:xfrm rot="10800000" flipH="1">
            <a:off x="8309194" y="4823445"/>
            <a:ext cx="266400" cy="2664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"/>
          <p:cNvSpPr/>
          <p:nvPr/>
        </p:nvSpPr>
        <p:spPr>
          <a:xfrm rot="10800000" flipH="1">
            <a:off x="7656300" y="4650068"/>
            <a:ext cx="179400" cy="1794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body" idx="1"/>
          </p:nvPr>
        </p:nvSpPr>
        <p:spPr>
          <a:xfrm>
            <a:off x="2346325" y="4406300"/>
            <a:ext cx="44514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</a:lstStyle>
          <a:p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sldNum" idx="12"/>
          </p:nvPr>
        </p:nvSpPr>
        <p:spPr>
          <a:xfrm>
            <a:off x="4297650" y="4829475"/>
            <a:ext cx="548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7813718" y="4683129"/>
            <a:ext cx="499200" cy="499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"/>
          <p:cNvSpPr/>
          <p:nvPr/>
        </p:nvSpPr>
        <p:spPr>
          <a:xfrm rot="2700000">
            <a:off x="14775" y="2902622"/>
            <a:ext cx="497237" cy="497237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"/>
          <p:cNvSpPr/>
          <p:nvPr/>
        </p:nvSpPr>
        <p:spPr>
          <a:xfrm rot="2700000">
            <a:off x="8520218" y="1141799"/>
            <a:ext cx="719128" cy="719128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310640" y="1552220"/>
            <a:ext cx="573600" cy="5736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"/>
          <p:cNvSpPr/>
          <p:nvPr/>
        </p:nvSpPr>
        <p:spPr>
          <a:xfrm rot="-1799089">
            <a:off x="8562084" y="3081720"/>
            <a:ext cx="542049" cy="542049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"/>
          <p:cNvSpPr/>
          <p:nvPr/>
        </p:nvSpPr>
        <p:spPr>
          <a:xfrm rot="-1528015">
            <a:off x="184406" y="4107717"/>
            <a:ext cx="826066" cy="826066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1240046" y="3562976"/>
            <a:ext cx="412500" cy="4125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7555136" y="603174"/>
            <a:ext cx="389700" cy="3897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"/>
          <p:cNvSpPr/>
          <p:nvPr/>
        </p:nvSpPr>
        <p:spPr>
          <a:xfrm rot="-722532">
            <a:off x="970776" y="658602"/>
            <a:ext cx="593869" cy="593869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7957723" y="-74674"/>
            <a:ext cx="355200" cy="3552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0"/>
          <p:cNvSpPr/>
          <p:nvPr/>
        </p:nvSpPr>
        <p:spPr>
          <a:xfrm rot="1500134">
            <a:off x="270777" y="190736"/>
            <a:ext cx="354191" cy="354191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"/>
          <p:cNvSpPr/>
          <p:nvPr/>
        </p:nvSpPr>
        <p:spPr>
          <a:xfrm>
            <a:off x="7675748" y="3826977"/>
            <a:ext cx="511800" cy="5118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"/>
          <p:cNvSpPr/>
          <p:nvPr/>
        </p:nvSpPr>
        <p:spPr>
          <a:xfrm>
            <a:off x="2065152" y="244976"/>
            <a:ext cx="245700" cy="2457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1857705" y="4581900"/>
            <a:ext cx="238500" cy="2385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3015532" y="94100"/>
            <a:ext cx="353700" cy="3537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"/>
          <p:cNvSpPr/>
          <p:nvPr/>
        </p:nvSpPr>
        <p:spPr>
          <a:xfrm>
            <a:off x="8066932" y="2335938"/>
            <a:ext cx="239400" cy="2394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"/>
          <p:cNvSpPr/>
          <p:nvPr/>
        </p:nvSpPr>
        <p:spPr>
          <a:xfrm>
            <a:off x="3200947" y="4718270"/>
            <a:ext cx="245700" cy="245700"/>
          </a:xfrm>
          <a:prstGeom prst="donut">
            <a:avLst>
              <a:gd name="adj" fmla="val 3104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"/>
          <p:cNvSpPr/>
          <p:nvPr/>
        </p:nvSpPr>
        <p:spPr>
          <a:xfrm>
            <a:off x="1348282" y="2445799"/>
            <a:ext cx="353700" cy="3537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5643076" y="4619286"/>
            <a:ext cx="344700" cy="344700"/>
          </a:xfrm>
          <a:prstGeom prst="mathMultiply">
            <a:avLst>
              <a:gd name="adj1" fmla="val 23520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"/>
          <p:cNvSpPr/>
          <p:nvPr/>
        </p:nvSpPr>
        <p:spPr>
          <a:xfrm rot="-2700000">
            <a:off x="6674441" y="4438128"/>
            <a:ext cx="232072" cy="232072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0"/>
          <p:cNvSpPr/>
          <p:nvPr/>
        </p:nvSpPr>
        <p:spPr>
          <a:xfrm>
            <a:off x="6422057" y="132477"/>
            <a:ext cx="232200" cy="232200"/>
          </a:xfrm>
          <a:prstGeom prst="frame">
            <a:avLst>
              <a:gd name="adj1" fmla="val 28897"/>
            </a:avLst>
          </a:prstGeom>
          <a:solidFill>
            <a:srgbClr val="FFFFFF">
              <a:alpha val="24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out decoration">
  <p:cSld name="BLANK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980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>
            <a:spLocks noGrp="1"/>
          </p:cNvSpPr>
          <p:nvPr>
            <p:ph type="subTitle" idx="1"/>
          </p:nvPr>
        </p:nvSpPr>
        <p:spPr>
          <a:xfrm flipH="1">
            <a:off x="2300175" y="2241350"/>
            <a:ext cx="4543800" cy="13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400">
                <a:solidFill>
                  <a:srgbClr val="F9E9D9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12"/>
          <p:cNvSpPr txBox="1">
            <a:spLocks noGrp="1"/>
          </p:cNvSpPr>
          <p:nvPr>
            <p:ph type="ctrTitle"/>
          </p:nvPr>
        </p:nvSpPr>
        <p:spPr>
          <a:xfrm>
            <a:off x="1420950" y="1707325"/>
            <a:ext cx="6302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4800"/>
              <a:buNone/>
              <a:defRPr sz="4800">
                <a:solidFill>
                  <a:srgbClr val="F9E9D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9E9D9"/>
              </a:buClr>
              <a:buSzPts val="1800"/>
              <a:buNone/>
              <a:defRPr sz="1800">
                <a:solidFill>
                  <a:srgbClr val="F9E9D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"/>
          <p:cNvSpPr txBox="1">
            <a:spLocks noGrp="1"/>
          </p:cNvSpPr>
          <p:nvPr>
            <p:ph type="ctrTitle"/>
          </p:nvPr>
        </p:nvSpPr>
        <p:spPr>
          <a:xfrm>
            <a:off x="3772150" y="1566625"/>
            <a:ext cx="3862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8" name="Google Shape;208;p13"/>
          <p:cNvSpPr txBox="1">
            <a:spLocks noGrp="1"/>
          </p:cNvSpPr>
          <p:nvPr>
            <p:ph type="subTitle" idx="1"/>
          </p:nvPr>
        </p:nvSpPr>
        <p:spPr>
          <a:xfrm>
            <a:off x="3771873" y="2081175"/>
            <a:ext cx="3862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7BD1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None/>
              <a:defRPr sz="24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68550" y="1411400"/>
            <a:ext cx="7407000" cy="3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7BD100"/>
              </a:buClr>
              <a:buSzPts val="3000"/>
              <a:buFont typeface="Varela Round"/>
              <a:buChar char="×"/>
              <a:defRPr sz="30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2400"/>
              <a:buFont typeface="Varela Round"/>
              <a:buChar char="×"/>
              <a:defRPr sz="24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2400"/>
              <a:buFont typeface="Varela Round"/>
              <a:buChar char="×"/>
              <a:defRPr sz="24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7BD100"/>
              </a:buClr>
              <a:buSzPts val="1800"/>
              <a:buFont typeface="Varela Round"/>
              <a:buChar char="×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●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○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546973"/>
              </a:buClr>
              <a:buSzPts val="1800"/>
              <a:buFont typeface="Varela Round"/>
              <a:buChar char="■"/>
              <a:defRPr sz="1800">
                <a:solidFill>
                  <a:srgbClr val="546973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algn="ctr">
              <a:buNone/>
              <a:defRPr sz="1200">
                <a:solidFill>
                  <a:srgbClr val="7BD100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11bHRpcGxlQ2hvaWNlIiwic2xpZGVJZCI6ImczNWYzOTExOTJfMDAiLCJjb250ZW50SW5zdGFuY2VJZCI6IjFxdlg2aV9rOE9XbFh6UTlUaEVLUTJRZ0JTcHYtS2taeVVScW8yTndpZzdNLzYyYmNjYzI3LTBiMTQtNDA4NS1iYzU1LTM4MTMzZmEwODNhZSJ9pearId=magic-pear-metadata-identifi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VtYmVkZGVkV2Vic2l0ZSIsInNsaWRlSWQiOiJnMzYwNmYxYzJkXzMwIiwiY29udGVudEluc3RhbmNlSWQiOiIxcXZYNmlfazhPV2xYelE5VGhFS1EyUWdCU3B2LUtrWnlVUnFvMk53aWc3TS9kNDNhMjVhNC05ZTA2LTQ0M2ItYTI2Yy0xZDRiN2M3MWFmYWYifQ==pearId=magic-pear-metadata-identifi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11bHRpcGxlQ2hvaWNlIiwic2xpZGVJZCI6Imc5NWRkMjc5NDk1XzBfNSIsImNvbnRlbnRJbnN0YW5jZUlkIjoiMXF2WDZpX2s4T1dsWHpROVRoRUtRMlFnQlNwdi1La1p5VVJxbzJOd2lnN00vNjc0NDY2YmUtMGRkMi00ZmRiLThiNzEtNjljODRjOGI2YjlhIn0=pearId=magic-pear-metadata-identifi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11bHRpcGxlQ2hvaWNlIiwic2xpZGVJZCI6Imc5NWRkMjc5NDk1XzBfMTEiLCJjb250ZW50SW5zdGFuY2VJZCI6IjFxdlg2aV9rOE9XbFh6UTlUaEVLUTJRZ0JTcHYtS2taeVVScW8yTndpZzdNL2QxYzc4NTY3LTExYWYtNGQ1ZS1hMDYzLTFmMmEwMzAzYzc2MiJ9pearId=magic-pear-metadata-identifie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VtYmVkZGVkV2Vic2l0ZSIsInNsaWRlSWQiOiJnMzYwNmYxYzJkXzMwIiwiY29udGVudEluc3RhbmNlSWQiOiIxcXZYNmlfazhPV2xYelE5VGhFS1EyUWdCU3B2LUtrWnlVUnFvMk53aWc3TS9kNDNhMjVhNC05ZTA2LTQ0M2ItYTI2Yy0xZDRiN2M3MWFmYWYifQ==pearId=magic-pear-metadata-identifie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11bHRpcGxlQ2hvaWNlIiwic2xpZGVJZCI6Imc5NWRkMjc5NDk1XzBfMTciLCJjb250ZW50SW5zdGFuY2VJZCI6IjFxdlg2aV9rOE9XbFh6UTlUaEVLUTJRZ0JTcHYtS2taeVVScW8yTndpZzdNLzYxYjI2YzU2LTE1OTctNGNlOS05ZDMzLWY5MjAwM2NmZjgzOCJ9pearId=magic-pear-metadata-identifier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jamboard.google.com/d/1E5ffjhEsKMeZ9vs52gMjBIR0nkVVLzxHT6Q9_drIcEI/edit?usp=shari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11bHRpcGxlQ2hvaWNlIiwic2xpZGVJZCI6Imc5NWRkMjc5NDk1XzBfMzAiLCJjb250ZW50SW5zdGFuY2VJZCI6IjFxdlg2aV9rOE9XbFh6UTlUaEVLUTJRZ0JTcHYtS2taeVVScW8yTndpZzdNLzg3N2M1NGM0LTRkYzUtNGRhYi1iNzllLWY0MDYxNGY1YTRkZSJ9pearId=magic-pear-metadata-identifier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jamboard.google.com/d/1E5ffjhEsKMeZ9vs52gMjBIR0nkVVLzxHT6Q9_drIcEI/edit?usp=shar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dontchangethislink.peardeckmagic.zone?eyJ0eXBlIjoiZ29vZ2xlLXNsaWRlcy1hZGRvbi1yZXNwb25zZS1mb290ZXIiLCJsYXN0RWRpdGVkQnkiOiIxMTYyMjk0MzcwNTU5MjEyMjE5NTgiLCJwcmVzZW50YXRpb25JZCI6IjFxdlg2aV9rOE9XbFh6UTlUaEVLUTJRZ0JTcHYtS2taeVVScW8yTndpZzdNIiwiY29udGVudElkIjoiY3VzdG9tLXJlc3BvbnNlLW11bHRpcGxlQ2hvaWNlIiwic2xpZGVJZCI6Imc5NWRkMjc5NDk1XzBfMzkiLCJjb250ZW50SW5zdGFuY2VJZCI6IjFxdlg2aV9rOE9XbFh6UTlUaEVLUTJRZ0JTcHYtS2taeVVScW8yTndpZzdNL2M0ODBiZGE2LTAxMGEtNGQwNy05NDg2LTNkYmVkYjY4YWU5NyJ9pearId=magic-pear-metadata-identifier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jamboard.google.com/d/1E5ffjhEsKMeZ9vs52gMjBIR0nkVVLzxHT6Q9_drIcEI/edit?usp=shar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"/>
          <p:cNvSpPr txBox="1">
            <a:spLocks noGrp="1"/>
          </p:cNvSpPr>
          <p:nvPr>
            <p:ph type="ctrTitle"/>
          </p:nvPr>
        </p:nvSpPr>
        <p:spPr>
          <a:xfrm>
            <a:off x="3135600" y="1460700"/>
            <a:ext cx="5006400" cy="179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Comparing Integers</a:t>
            </a:r>
            <a:endParaRPr/>
          </a:p>
        </p:txBody>
      </p:sp>
      <p:sp>
        <p:nvSpPr>
          <p:cNvPr id="214" name="Google Shape;214;p14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5" name="Google Shape;215;p14" descr="laptop teachi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25082">
            <a:off x="615475" y="676275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Comparing Integers Using a Number Line</a:t>
            </a:r>
            <a:endParaRPr/>
          </a:p>
        </p:txBody>
      </p:sp>
      <p:sp>
        <p:nvSpPr>
          <p:cNvPr id="221" name="Google Shape;221;p15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2" name="Google Shape;2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75" y="2376074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5"/>
          <p:cNvSpPr/>
          <p:nvPr/>
        </p:nvSpPr>
        <p:spPr>
          <a:xfrm>
            <a:off x="1903050" y="3416438"/>
            <a:ext cx="295800" cy="3087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5"/>
          <p:cNvSpPr/>
          <p:nvPr/>
        </p:nvSpPr>
        <p:spPr>
          <a:xfrm>
            <a:off x="5411300" y="3416438"/>
            <a:ext cx="295800" cy="3087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5"/>
          <p:cNvSpPr txBox="1"/>
          <p:nvPr/>
        </p:nvSpPr>
        <p:spPr>
          <a:xfrm>
            <a:off x="915225" y="1153550"/>
            <a:ext cx="7045500" cy="12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As numbers move the right, they get larger.  As numbers move to the left, they get smaller. 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When comparing -7 and 3, we see the 3 is farther to the right, so it is larger than -7. 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"/>
          <p:cNvSpPr txBox="1">
            <a:spLocks noGrp="1"/>
          </p:cNvSpPr>
          <p:nvPr>
            <p:ph type="ctrTitle" idx="4294967295"/>
          </p:nvPr>
        </p:nvSpPr>
        <p:spPr>
          <a:xfrm>
            <a:off x="2236000" y="96050"/>
            <a:ext cx="39729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comparing!</a:t>
            </a:r>
            <a:endParaRPr/>
          </a:p>
        </p:txBody>
      </p:sp>
      <p:sp>
        <p:nvSpPr>
          <p:cNvPr id="231" name="Google Shape;231;p16"/>
          <p:cNvSpPr txBox="1">
            <a:spLocks noGrp="1"/>
          </p:cNvSpPr>
          <p:nvPr>
            <p:ph type="subTitle" idx="4294967295"/>
          </p:nvPr>
        </p:nvSpPr>
        <p:spPr>
          <a:xfrm>
            <a:off x="1450225" y="825701"/>
            <a:ext cx="7333800" cy="14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Which integer is LARGER?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-10 or 6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232" name="Google Shape;232;p16" descr="make me prou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5" y="237625"/>
            <a:ext cx="1425650" cy="142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6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323124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6"/>
          <p:cNvSpPr/>
          <p:nvPr/>
        </p:nvSpPr>
        <p:spPr>
          <a:xfrm>
            <a:off x="652415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6"/>
          <p:cNvSpPr/>
          <p:nvPr/>
        </p:nvSpPr>
        <p:spPr>
          <a:xfrm>
            <a:off x="89215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6"/>
          <p:cNvSpPr/>
          <p:nvPr/>
        </p:nvSpPr>
        <p:spPr>
          <a:xfrm>
            <a:off x="7712925" y="96050"/>
            <a:ext cx="732900" cy="7578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6"/>
          <p:cNvSpPr txBox="1"/>
          <p:nvPr/>
        </p:nvSpPr>
        <p:spPr>
          <a:xfrm>
            <a:off x="5903725" y="137600"/>
            <a:ext cx="19236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Slide the </a:t>
            </a:r>
            <a:r>
              <a:rPr lang="en">
                <a:solidFill>
                  <a:srgbClr val="FF0000"/>
                </a:solidFill>
                <a:latin typeface="Varela Round"/>
                <a:ea typeface="Varela Round"/>
                <a:cs typeface="Varela Round"/>
                <a:sym typeface="Varela Round"/>
              </a:rPr>
              <a:t>red circle</a:t>
            </a: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over your answer.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"/>
          <p:cNvSpPr txBox="1">
            <a:spLocks noGrp="1"/>
          </p:cNvSpPr>
          <p:nvPr>
            <p:ph type="ctrTitle" idx="4294967295"/>
          </p:nvPr>
        </p:nvSpPr>
        <p:spPr>
          <a:xfrm>
            <a:off x="768725" y="118474"/>
            <a:ext cx="73338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comparing!</a:t>
            </a:r>
            <a:endParaRPr/>
          </a:p>
        </p:txBody>
      </p:sp>
      <p:sp>
        <p:nvSpPr>
          <p:cNvPr id="244" name="Google Shape;244;p17"/>
          <p:cNvSpPr txBox="1">
            <a:spLocks noGrp="1"/>
          </p:cNvSpPr>
          <p:nvPr>
            <p:ph type="subTitle" idx="4294967295"/>
          </p:nvPr>
        </p:nvSpPr>
        <p:spPr>
          <a:xfrm>
            <a:off x="1676150" y="768453"/>
            <a:ext cx="7333800" cy="19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Which integer is SMALLER?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-5 or -4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245" name="Google Shape;245;p17" descr="make me prou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5" y="237625"/>
            <a:ext cx="1425650" cy="142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7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25" y="2348824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7"/>
          <p:cNvSpPr/>
          <p:nvPr/>
        </p:nvSpPr>
        <p:spPr>
          <a:xfrm>
            <a:off x="266690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7"/>
          <p:cNvSpPr/>
          <p:nvPr/>
        </p:nvSpPr>
        <p:spPr>
          <a:xfrm>
            <a:off x="304935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7"/>
          <p:cNvSpPr/>
          <p:nvPr/>
        </p:nvSpPr>
        <p:spPr>
          <a:xfrm>
            <a:off x="8187600" y="230075"/>
            <a:ext cx="732900" cy="7578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7"/>
          <p:cNvSpPr txBox="1"/>
          <p:nvPr/>
        </p:nvSpPr>
        <p:spPr>
          <a:xfrm>
            <a:off x="6378400" y="271625"/>
            <a:ext cx="19236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Slide the </a:t>
            </a:r>
            <a:r>
              <a:rPr lang="en">
                <a:solidFill>
                  <a:srgbClr val="FF0000"/>
                </a:solidFill>
                <a:latin typeface="Varela Round"/>
                <a:ea typeface="Varela Round"/>
                <a:cs typeface="Varela Round"/>
                <a:sym typeface="Varela Round"/>
              </a:rPr>
              <a:t>red circle</a:t>
            </a: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over your answer.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1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Comparing Integers Using a Number Line</a:t>
            </a:r>
            <a:endParaRPr/>
          </a:p>
        </p:txBody>
      </p:sp>
      <p:sp>
        <p:nvSpPr>
          <p:cNvPr id="257" name="Google Shape;257;p18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5" y="2833274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/>
          <p:nvPr/>
        </p:nvSpPr>
        <p:spPr>
          <a:xfrm>
            <a:off x="1953025" y="3849488"/>
            <a:ext cx="295800" cy="3087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8"/>
          <p:cNvSpPr/>
          <p:nvPr/>
        </p:nvSpPr>
        <p:spPr>
          <a:xfrm>
            <a:off x="5494575" y="3849488"/>
            <a:ext cx="295800" cy="3087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8"/>
          <p:cNvSpPr txBox="1"/>
          <p:nvPr/>
        </p:nvSpPr>
        <p:spPr>
          <a:xfrm>
            <a:off x="915225" y="1153550"/>
            <a:ext cx="7045500" cy="16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We can use these comparison symbols to compare integers as well.</a:t>
            </a:r>
            <a:endParaRPr sz="15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&gt; greater than</a:t>
            </a:r>
            <a:br>
              <a:rPr lang="en" sz="1500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&lt; less than</a:t>
            </a:r>
            <a:br>
              <a:rPr lang="en" sz="1500">
                <a:latin typeface="Varela Round"/>
                <a:ea typeface="Varela Round"/>
                <a:cs typeface="Varela Round"/>
                <a:sym typeface="Varela Round"/>
              </a:rPr>
            </a:b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= equal</a:t>
            </a:r>
            <a:endParaRPr sz="15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We can compare these integers this way:</a:t>
            </a:r>
            <a:endParaRPr sz="15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-7 &lt; 3</a:t>
            </a:r>
            <a:endParaRPr sz="15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"/>
          <p:cNvSpPr txBox="1">
            <a:spLocks noGrp="1"/>
          </p:cNvSpPr>
          <p:nvPr>
            <p:ph type="ctrTitle" idx="4294967295"/>
          </p:nvPr>
        </p:nvSpPr>
        <p:spPr>
          <a:xfrm>
            <a:off x="1422275" y="174400"/>
            <a:ext cx="51048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comparing!</a:t>
            </a:r>
            <a:endParaRPr/>
          </a:p>
        </p:txBody>
      </p:sp>
      <p:sp>
        <p:nvSpPr>
          <p:cNvPr id="267" name="Google Shape;267;p19"/>
          <p:cNvSpPr txBox="1">
            <a:spLocks noGrp="1"/>
          </p:cNvSpPr>
          <p:nvPr>
            <p:ph type="subTitle" idx="4294967295"/>
          </p:nvPr>
        </p:nvSpPr>
        <p:spPr>
          <a:xfrm>
            <a:off x="1898425" y="825728"/>
            <a:ext cx="7333800" cy="19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Which symbol makes this true?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-2  ____ -5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268" name="Google Shape;268;p19" descr="make me prou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25" y="237625"/>
            <a:ext cx="1425650" cy="14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342262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9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9"/>
          <p:cNvSpPr/>
          <p:nvPr/>
        </p:nvSpPr>
        <p:spPr>
          <a:xfrm>
            <a:off x="266690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9"/>
          <p:cNvSpPr/>
          <p:nvPr/>
        </p:nvSpPr>
        <p:spPr>
          <a:xfrm>
            <a:off x="372310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9"/>
          <p:cNvSpPr txBox="1"/>
          <p:nvPr/>
        </p:nvSpPr>
        <p:spPr>
          <a:xfrm>
            <a:off x="8049575" y="1627950"/>
            <a:ext cx="912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arela Round"/>
                <a:ea typeface="Varela Round"/>
                <a:cs typeface="Varela Round"/>
                <a:sym typeface="Varela Round"/>
              </a:rPr>
              <a:t>&gt;</a:t>
            </a:r>
            <a:endParaRPr sz="44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74" name="Google Shape;274;p19"/>
          <p:cNvSpPr txBox="1"/>
          <p:nvPr/>
        </p:nvSpPr>
        <p:spPr>
          <a:xfrm rot="10800000">
            <a:off x="7136675" y="1893350"/>
            <a:ext cx="912900" cy="6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arela Round"/>
                <a:ea typeface="Varela Round"/>
                <a:cs typeface="Varela Round"/>
                <a:sym typeface="Varela Round"/>
              </a:rPr>
              <a:t>&gt;</a:t>
            </a:r>
            <a:endParaRPr sz="44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0"/>
          <p:cNvSpPr txBox="1">
            <a:spLocks noGrp="1"/>
          </p:cNvSpPr>
          <p:nvPr>
            <p:ph type="ctrTitle" idx="4294967295"/>
          </p:nvPr>
        </p:nvSpPr>
        <p:spPr>
          <a:xfrm>
            <a:off x="1422275" y="174400"/>
            <a:ext cx="51048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comparing!</a:t>
            </a:r>
            <a:endParaRPr/>
          </a:p>
        </p:txBody>
      </p:sp>
      <p:sp>
        <p:nvSpPr>
          <p:cNvPr id="280" name="Google Shape;280;p20"/>
          <p:cNvSpPr txBox="1">
            <a:spLocks noGrp="1"/>
          </p:cNvSpPr>
          <p:nvPr>
            <p:ph type="subTitle" idx="4294967295"/>
          </p:nvPr>
        </p:nvSpPr>
        <p:spPr>
          <a:xfrm>
            <a:off x="1898425" y="825728"/>
            <a:ext cx="7333800" cy="19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Which symbol makes this true?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-10  ____ 8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281" name="Google Shape;281;p20" descr="make me prou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25" y="237625"/>
            <a:ext cx="1425650" cy="14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342262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0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0"/>
          <p:cNvSpPr txBox="1"/>
          <p:nvPr/>
        </p:nvSpPr>
        <p:spPr>
          <a:xfrm>
            <a:off x="7967400" y="1627950"/>
            <a:ext cx="912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arela Round"/>
                <a:ea typeface="Varela Round"/>
                <a:cs typeface="Varela Round"/>
                <a:sym typeface="Varela Round"/>
              </a:rPr>
              <a:t>&gt;</a:t>
            </a:r>
            <a:endParaRPr sz="44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85" name="Google Shape;285;p20"/>
          <p:cNvSpPr txBox="1"/>
          <p:nvPr/>
        </p:nvSpPr>
        <p:spPr>
          <a:xfrm rot="10800000">
            <a:off x="7136675" y="1893350"/>
            <a:ext cx="912900" cy="6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arela Round"/>
                <a:ea typeface="Varela Round"/>
                <a:cs typeface="Varela Round"/>
                <a:sym typeface="Varela Round"/>
              </a:rPr>
              <a:t>&gt;</a:t>
            </a:r>
            <a:endParaRPr sz="44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86" name="Google Shape;286;p20"/>
          <p:cNvSpPr/>
          <p:nvPr/>
        </p:nvSpPr>
        <p:spPr>
          <a:xfrm>
            <a:off x="842850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0"/>
          <p:cNvSpPr/>
          <p:nvPr/>
        </p:nvSpPr>
        <p:spPr>
          <a:xfrm>
            <a:off x="7239750" y="3325638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"/>
          <p:cNvSpPr txBox="1">
            <a:spLocks noGrp="1"/>
          </p:cNvSpPr>
          <p:nvPr>
            <p:ph type="ctrTitle" idx="4294967295"/>
          </p:nvPr>
        </p:nvSpPr>
        <p:spPr>
          <a:xfrm>
            <a:off x="1422275" y="174400"/>
            <a:ext cx="5104800" cy="98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try comparing!</a:t>
            </a:r>
            <a:endParaRPr/>
          </a:p>
        </p:txBody>
      </p:sp>
      <p:sp>
        <p:nvSpPr>
          <p:cNvPr id="293" name="Google Shape;293;p21"/>
          <p:cNvSpPr txBox="1">
            <a:spLocks noGrp="1"/>
          </p:cNvSpPr>
          <p:nvPr>
            <p:ph type="subTitle" idx="4294967295"/>
          </p:nvPr>
        </p:nvSpPr>
        <p:spPr>
          <a:xfrm>
            <a:off x="1898425" y="825728"/>
            <a:ext cx="7333800" cy="19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Which symbol makes this true?</a:t>
            </a:r>
            <a:endParaRPr sz="3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</a:rPr>
              <a:t>1  ____ -4</a:t>
            </a:r>
            <a:endParaRPr sz="3600" b="1">
              <a:solidFill>
                <a:srgbClr val="FFFFFF"/>
              </a:solidFill>
            </a:endParaRPr>
          </a:p>
        </p:txBody>
      </p:sp>
      <p:pic>
        <p:nvPicPr>
          <p:cNvPr id="294" name="Google Shape;294;p21" descr="make me prou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25" y="237625"/>
            <a:ext cx="1425650" cy="14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342262"/>
            <a:ext cx="8839200" cy="21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1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1"/>
          <p:cNvSpPr txBox="1"/>
          <p:nvPr/>
        </p:nvSpPr>
        <p:spPr>
          <a:xfrm>
            <a:off x="7967400" y="1627950"/>
            <a:ext cx="912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arela Round"/>
                <a:ea typeface="Varela Round"/>
                <a:cs typeface="Varela Round"/>
                <a:sym typeface="Varela Round"/>
              </a:rPr>
              <a:t>&gt;</a:t>
            </a:r>
            <a:endParaRPr sz="44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98" name="Google Shape;298;p21"/>
          <p:cNvSpPr txBox="1"/>
          <p:nvPr/>
        </p:nvSpPr>
        <p:spPr>
          <a:xfrm rot="10800000">
            <a:off x="7136675" y="1893350"/>
            <a:ext cx="912900" cy="6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arela Round"/>
                <a:ea typeface="Varela Round"/>
                <a:cs typeface="Varela Round"/>
                <a:sym typeface="Varela Round"/>
              </a:rPr>
              <a:t>&gt;</a:t>
            </a:r>
            <a:endParaRPr sz="44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99" name="Google Shape;299;p21"/>
          <p:cNvSpPr/>
          <p:nvPr/>
        </p:nvSpPr>
        <p:spPr>
          <a:xfrm>
            <a:off x="3028425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1"/>
          <p:cNvSpPr/>
          <p:nvPr/>
        </p:nvSpPr>
        <p:spPr>
          <a:xfrm>
            <a:off x="4791225" y="3341175"/>
            <a:ext cx="312300" cy="295800"/>
          </a:xfrm>
          <a:prstGeom prst="ellipse">
            <a:avLst/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"/>
          <p:cNvSpPr txBox="1">
            <a:spLocks noGrp="1"/>
          </p:cNvSpPr>
          <p:nvPr>
            <p:ph type="ctrTitle"/>
          </p:nvPr>
        </p:nvSpPr>
        <p:spPr>
          <a:xfrm>
            <a:off x="2845675" y="994225"/>
            <a:ext cx="4976700" cy="223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/>
              <a:t>Ordering </a:t>
            </a:r>
            <a:endParaRPr sz="7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/>
              <a:t>Integers</a:t>
            </a:r>
            <a:endParaRPr sz="7300">
              <a:solidFill>
                <a:srgbClr val="F9E9D9"/>
              </a:solidFill>
            </a:endParaRPr>
          </a:p>
        </p:txBody>
      </p:sp>
      <p:pic>
        <p:nvPicPr>
          <p:cNvPr id="306" name="Google Shape;306;p22" descr="Bitmoji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425" y="1463275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3"/>
          <p:cNvSpPr txBox="1">
            <a:spLocks noGrp="1"/>
          </p:cNvSpPr>
          <p:nvPr>
            <p:ph type="ctrTitle"/>
          </p:nvPr>
        </p:nvSpPr>
        <p:spPr>
          <a:xfrm>
            <a:off x="1054500" y="199900"/>
            <a:ext cx="7035000" cy="10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Using the Number Line</a:t>
            </a:r>
            <a:endParaRPr sz="4900">
              <a:solidFill>
                <a:srgbClr val="F9E9D9"/>
              </a:solidFill>
            </a:endParaRPr>
          </a:p>
        </p:txBody>
      </p:sp>
      <p:pic>
        <p:nvPicPr>
          <p:cNvPr id="312" name="Google Shape;3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3938" y="3598925"/>
            <a:ext cx="5639325" cy="134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3"/>
          <p:cNvSpPr txBox="1"/>
          <p:nvPr/>
        </p:nvSpPr>
        <p:spPr>
          <a:xfrm>
            <a:off x="1682175" y="1266100"/>
            <a:ext cx="65412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Abel"/>
              <a:buAutoNum type="arabicPeriod"/>
            </a:pPr>
            <a:r>
              <a:rPr lang="en" sz="2600">
                <a:latin typeface="Abel"/>
                <a:ea typeface="Abel"/>
                <a:cs typeface="Abel"/>
                <a:sym typeface="Abel"/>
              </a:rPr>
              <a:t>Place the integers on the number line at the correct spot.</a:t>
            </a:r>
            <a:endParaRPr sz="2600">
              <a:latin typeface="Abel"/>
              <a:ea typeface="Abel"/>
              <a:cs typeface="Abel"/>
              <a:sym typeface="Abel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Abel"/>
              <a:buAutoNum type="arabicPeriod"/>
            </a:pPr>
            <a:r>
              <a:rPr lang="en" sz="2600">
                <a:latin typeface="Abel"/>
                <a:ea typeface="Abel"/>
                <a:cs typeface="Abel"/>
                <a:sym typeface="Abel"/>
              </a:rPr>
              <a:t>Remember: Numbers are smaller as you move the left and larger as you move to the right</a:t>
            </a:r>
            <a:endParaRPr sz="2600">
              <a:latin typeface="Abel"/>
              <a:ea typeface="Abel"/>
              <a:cs typeface="Abel"/>
              <a:sym typeface="Abel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Abel"/>
              <a:buAutoNum type="arabicPeriod"/>
            </a:pPr>
            <a:r>
              <a:rPr lang="en" sz="2600">
                <a:latin typeface="Abel"/>
                <a:ea typeface="Abel"/>
                <a:cs typeface="Abel"/>
                <a:sym typeface="Abel"/>
              </a:rPr>
              <a:t>Write the numbers in order.</a:t>
            </a:r>
            <a:endParaRPr sz="2600"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588" y="1692725"/>
            <a:ext cx="8796825" cy="22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4"/>
          <p:cNvSpPr txBox="1">
            <a:spLocks noGrp="1"/>
          </p:cNvSpPr>
          <p:nvPr>
            <p:ph type="ctrTitle"/>
          </p:nvPr>
        </p:nvSpPr>
        <p:spPr>
          <a:xfrm>
            <a:off x="2352700" y="238325"/>
            <a:ext cx="4976700" cy="17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Order from least to greatest: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-5, 3, -7, 6, 0</a:t>
            </a:r>
            <a:endParaRPr sz="3000"/>
          </a:p>
        </p:txBody>
      </p:sp>
      <p:sp>
        <p:nvSpPr>
          <p:cNvPr id="320" name="Google Shape;320;p24"/>
          <p:cNvSpPr/>
          <p:nvPr/>
        </p:nvSpPr>
        <p:spPr>
          <a:xfrm>
            <a:off x="4391250" y="2861250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4"/>
          <p:cNvSpPr/>
          <p:nvPr/>
        </p:nvSpPr>
        <p:spPr>
          <a:xfrm>
            <a:off x="6485350" y="2861250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4"/>
          <p:cNvSpPr/>
          <p:nvPr/>
        </p:nvSpPr>
        <p:spPr>
          <a:xfrm>
            <a:off x="1880300" y="28196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4"/>
          <p:cNvSpPr/>
          <p:nvPr/>
        </p:nvSpPr>
        <p:spPr>
          <a:xfrm>
            <a:off x="5457625" y="28196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4"/>
          <p:cNvSpPr/>
          <p:nvPr/>
        </p:nvSpPr>
        <p:spPr>
          <a:xfrm>
            <a:off x="2629550" y="28196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5" name="Google Shape;325;p24" descr="laptop wav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71915">
            <a:off x="386050" y="275725"/>
            <a:ext cx="1643300" cy="16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4"/>
          <p:cNvSpPr txBox="1"/>
          <p:nvPr/>
        </p:nvSpPr>
        <p:spPr>
          <a:xfrm>
            <a:off x="240750" y="4083400"/>
            <a:ext cx="3381000" cy="966000"/>
          </a:xfrm>
          <a:prstGeom prst="rect">
            <a:avLst/>
          </a:prstGeom>
          <a:solidFill>
            <a:srgbClr val="B7B7B7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Varela Round"/>
                <a:ea typeface="Varela Round"/>
                <a:cs typeface="Varela Round"/>
                <a:sym typeface="Varela Round"/>
              </a:rPr>
              <a:t>-7, -5, 0, 3, 6</a:t>
            </a:r>
            <a:endParaRPr sz="22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27" name="Google Shape;327;p24"/>
          <p:cNvSpPr/>
          <p:nvPr/>
        </p:nvSpPr>
        <p:spPr>
          <a:xfrm rot="617807">
            <a:off x="6813586" y="86735"/>
            <a:ext cx="1577583" cy="1577583"/>
          </a:xfrm>
          <a:prstGeom prst="irregularSeal1">
            <a:avLst/>
          </a:prstGeom>
          <a:solidFill>
            <a:srgbClr val="99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Lora"/>
                <a:ea typeface="Lora"/>
                <a:cs typeface="Lora"/>
                <a:sym typeface="Lora"/>
              </a:rPr>
              <a:t>Example Slide</a:t>
            </a:r>
            <a:endParaRPr sz="1300" b="1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588" y="1742675"/>
            <a:ext cx="8796825" cy="22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5"/>
          <p:cNvSpPr txBox="1">
            <a:spLocks noGrp="1"/>
          </p:cNvSpPr>
          <p:nvPr>
            <p:ph type="ctrTitle"/>
          </p:nvPr>
        </p:nvSpPr>
        <p:spPr>
          <a:xfrm>
            <a:off x="2352700" y="238325"/>
            <a:ext cx="4976700" cy="17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Order from least to greatest: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-3, 4, -6, 2, 0</a:t>
            </a:r>
            <a:endParaRPr sz="3000"/>
          </a:p>
        </p:txBody>
      </p:sp>
      <p:sp>
        <p:nvSpPr>
          <p:cNvPr id="334" name="Google Shape;334;p25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5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5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5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5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5"/>
          <p:cNvSpPr/>
          <p:nvPr/>
        </p:nvSpPr>
        <p:spPr>
          <a:xfrm rot="617807">
            <a:off x="6672036" y="3517835"/>
            <a:ext cx="1577583" cy="1577583"/>
          </a:xfrm>
          <a:prstGeom prst="irregularSeal1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Lora"/>
                <a:ea typeface="Lora"/>
                <a:cs typeface="Lora"/>
                <a:sym typeface="Lora"/>
              </a:rPr>
              <a:t>Grab a dot to graph the integers</a:t>
            </a:r>
            <a:endParaRPr sz="900" b="1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40" name="Google Shape;340;p25" descr="laptop wav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71915">
            <a:off x="386050" y="275725"/>
            <a:ext cx="1643300" cy="16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5"/>
          <p:cNvSpPr txBox="1"/>
          <p:nvPr/>
        </p:nvSpPr>
        <p:spPr>
          <a:xfrm>
            <a:off x="398975" y="4075075"/>
            <a:ext cx="3381000" cy="966000"/>
          </a:xfrm>
          <a:prstGeom prst="rect">
            <a:avLst/>
          </a:prstGeom>
          <a:solidFill>
            <a:srgbClr val="B7B7B7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Varela Round"/>
                <a:ea typeface="Varela Round"/>
                <a:cs typeface="Varela Round"/>
                <a:sym typeface="Varela Round"/>
              </a:rPr>
              <a:t>Type answer here</a:t>
            </a:r>
            <a:endParaRPr sz="20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588" y="1742675"/>
            <a:ext cx="8796825" cy="22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6"/>
          <p:cNvSpPr txBox="1">
            <a:spLocks noGrp="1"/>
          </p:cNvSpPr>
          <p:nvPr>
            <p:ph type="ctrTitle"/>
          </p:nvPr>
        </p:nvSpPr>
        <p:spPr>
          <a:xfrm>
            <a:off x="2352700" y="238325"/>
            <a:ext cx="4976700" cy="17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Order from greatest to least: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11, -7, 0, -12, -10</a:t>
            </a:r>
            <a:endParaRPr sz="3000"/>
          </a:p>
        </p:txBody>
      </p:sp>
      <p:sp>
        <p:nvSpPr>
          <p:cNvPr id="348" name="Google Shape;348;p26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6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6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6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6"/>
          <p:cNvSpPr/>
          <p:nvPr/>
        </p:nvSpPr>
        <p:spPr>
          <a:xfrm>
            <a:off x="5819125" y="4401925"/>
            <a:ext cx="361500" cy="3123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6"/>
          <p:cNvSpPr/>
          <p:nvPr/>
        </p:nvSpPr>
        <p:spPr>
          <a:xfrm rot="617807">
            <a:off x="6672036" y="3484535"/>
            <a:ext cx="1577583" cy="1577583"/>
          </a:xfrm>
          <a:prstGeom prst="irregularSeal1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Lora"/>
                <a:ea typeface="Lora"/>
                <a:cs typeface="Lora"/>
                <a:sym typeface="Lora"/>
              </a:rPr>
              <a:t>Grab a dot to graph the integers</a:t>
            </a:r>
            <a:endParaRPr sz="900" b="1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54" name="Google Shape;354;p26" descr="laptop wav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71915">
            <a:off x="386050" y="275725"/>
            <a:ext cx="1643300" cy="16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6"/>
          <p:cNvSpPr txBox="1"/>
          <p:nvPr/>
        </p:nvSpPr>
        <p:spPr>
          <a:xfrm>
            <a:off x="282375" y="4075075"/>
            <a:ext cx="3381000" cy="966000"/>
          </a:xfrm>
          <a:prstGeom prst="rect">
            <a:avLst/>
          </a:prstGeom>
          <a:solidFill>
            <a:srgbClr val="B7B7B7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Varela Round"/>
                <a:ea typeface="Varela Round"/>
                <a:cs typeface="Varela Round"/>
                <a:sym typeface="Varela Round"/>
              </a:rPr>
              <a:t>Type answer here</a:t>
            </a:r>
            <a:endParaRPr sz="22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7"/>
          <p:cNvSpPr txBox="1">
            <a:spLocks noGrp="1"/>
          </p:cNvSpPr>
          <p:nvPr>
            <p:ph type="ctrTitle"/>
          </p:nvPr>
        </p:nvSpPr>
        <p:spPr>
          <a:xfrm>
            <a:off x="2554200" y="437350"/>
            <a:ext cx="5731200" cy="362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>
                <a:solidFill>
                  <a:srgbClr val="0000FF"/>
                </a:solidFill>
              </a:rPr>
              <a:t>Turn this in on Google Classroom</a:t>
            </a:r>
            <a:endParaRPr sz="7300">
              <a:solidFill>
                <a:srgbClr val="0000FF"/>
              </a:solidFill>
            </a:endParaRPr>
          </a:p>
        </p:txBody>
      </p:sp>
      <p:pic>
        <p:nvPicPr>
          <p:cNvPr id="361" name="Google Shape;361;p27" descr="trophy unlock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29110">
            <a:off x="524650" y="320750"/>
            <a:ext cx="2056201" cy="2056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ras template">
  <a:themeElements>
    <a:clrScheme name="Custom 347">
      <a:dk1>
        <a:srgbClr val="313638"/>
      </a:dk1>
      <a:lt1>
        <a:srgbClr val="FFFFFF"/>
      </a:lt1>
      <a:dk2>
        <a:srgbClr val="546973"/>
      </a:dk2>
      <a:lt2>
        <a:srgbClr val="E8ECEE"/>
      </a:lt2>
      <a:accent1>
        <a:srgbClr val="7BD100"/>
      </a:accent1>
      <a:accent2>
        <a:srgbClr val="3E9200"/>
      </a:accent2>
      <a:accent3>
        <a:srgbClr val="6BDFD3"/>
      </a:accent3>
      <a:accent4>
        <a:srgbClr val="1DA9BE"/>
      </a:accent4>
      <a:accent5>
        <a:srgbClr val="FFD966"/>
      </a:accent5>
      <a:accent6>
        <a:srgbClr val="FFAC24"/>
      </a:accent6>
      <a:hlink>
        <a:srgbClr val="54697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On-screen Show (16:9)</PresentationFormat>
  <Paragraphs>59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Abel</vt:lpstr>
      <vt:lpstr>Arial</vt:lpstr>
      <vt:lpstr>Calibri</vt:lpstr>
      <vt:lpstr>Lora</vt:lpstr>
      <vt:lpstr>Varela Round</vt:lpstr>
      <vt:lpstr>Iras template</vt:lpstr>
      <vt:lpstr>Comparing Integers</vt:lpstr>
      <vt:lpstr>Comparing Integers Using a Number Line</vt:lpstr>
      <vt:lpstr>Let’s try comparing!</vt:lpstr>
      <vt:lpstr>Let’s try comparing!</vt:lpstr>
      <vt:lpstr>Comparing Integers Using a Number Line</vt:lpstr>
      <vt:lpstr>Let’s try comparing!</vt:lpstr>
      <vt:lpstr>Let’s try comparing!</vt:lpstr>
      <vt:lpstr>Let’s try comparing!</vt:lpstr>
      <vt:lpstr>Ordering  Integers</vt:lpstr>
      <vt:lpstr>Using the Number Line</vt:lpstr>
      <vt:lpstr>Order from least to greatest: -5, 3, -7, 6, 0</vt:lpstr>
      <vt:lpstr>Order from least to greatest: -3, 4, -6, 2, 0</vt:lpstr>
      <vt:lpstr>Order from greatest to least: 11, -7, 0, -12, -10</vt:lpstr>
      <vt:lpstr>Turn this in on Google Classroom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Integers</dc:title>
  <dc:creator>computer 3</dc:creator>
  <cp:lastModifiedBy>Dan Hoffman</cp:lastModifiedBy>
  <cp:revision>1</cp:revision>
  <dcterms:modified xsi:type="dcterms:W3CDTF">2020-12-14T19:09:33Z</dcterms:modified>
</cp:coreProperties>
</file>