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Pacifico" panose="020B0604020202020204" charset="0"/>
      <p:regular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</a:rPr>
              <a:t>Click and drag the green oval to show the correct number in the list. 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9dcc97840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9dcc97840a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</a:rPr>
              <a:t>Click and drag the green oval to show the correct number in the list. 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9dcc97840a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9dcc97840a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</a:rPr>
              <a:t>Click and drag the green oval to show the correct number in the list. 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9dcc97840a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9dcc97840a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</a:rPr>
              <a:t>Click and drag the green oval to show the correct number in the list. 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9dcc97840a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9dcc97840a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</a:rPr>
              <a:t>Click and drag the green oval to show the correct number in the list.  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9dcc97840a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9dcc97840a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</a:rPr>
              <a:t>Click and drag the green oval to show the correct number in the list. 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9dcc97840a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9dcc97840a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</a:rPr>
              <a:t>Click and drag the green oval to show the correct number in the list. 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9dcc97840a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9dcc97840a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</a:rPr>
              <a:t>Click and drag the green oval to show the correct number in the list. 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9dcc97840a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9dcc97840a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</a:rPr>
              <a:t>Click and drag the green oval to show the correct number in the list. 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9dcc97840a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9dcc97840a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</a:rPr>
              <a:t>Click and drag the green oval to show the correct number in the list. 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4600" y="2459051"/>
            <a:ext cx="4497324" cy="241764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384050" y="246900"/>
            <a:ext cx="3854100" cy="2565000"/>
          </a:xfrm>
          <a:prstGeom prst="wedgeEllipseCallout">
            <a:avLst>
              <a:gd name="adj1" fmla="val 36160"/>
              <a:gd name="adj2" fmla="val 74077"/>
            </a:avLst>
          </a:prstGeom>
          <a:solidFill>
            <a:srgbClr val="FFFFFF"/>
          </a:solidFill>
          <a:ln w="38100" cap="flat" cmpd="sng">
            <a:solidFill>
              <a:srgbClr val="93C47D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155CC"/>
                </a:solidFill>
              </a:rPr>
              <a:t>Count to 100             by Ones</a:t>
            </a:r>
            <a:endParaRPr sz="19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 b="1">
              <a:solidFill>
                <a:srgbClr val="1155CC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1155CC"/>
                </a:solidFill>
              </a:rPr>
              <a:t>Directions:</a:t>
            </a:r>
            <a:r>
              <a:rPr lang="en" sz="1900">
                <a:solidFill>
                  <a:srgbClr val="1155CC"/>
                </a:solidFill>
              </a:rPr>
              <a:t> Click and drag the oval to show the correct number in the list.</a:t>
            </a:r>
            <a:r>
              <a:rPr lang="en" sz="2200" b="1">
                <a:solidFill>
                  <a:srgbClr val="1155CC"/>
                </a:solidFill>
              </a:rPr>
              <a:t> </a:t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4485125" y="466350"/>
            <a:ext cx="4169700" cy="16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b="1">
                <a:solidFill>
                  <a:srgbClr val="1155CC"/>
                </a:solidFill>
              </a:rPr>
              <a:t>A Whale of     Counting</a:t>
            </a:r>
            <a:endParaRPr sz="4400" b="1">
              <a:solidFill>
                <a:srgbClr val="1155CC"/>
              </a:solidFill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617250" y="3889150"/>
            <a:ext cx="781812" cy="493776"/>
          </a:xfrm>
          <a:prstGeom prst="irregularSeal1">
            <a:avLst/>
          </a:prstGeom>
          <a:gradFill>
            <a:gsLst>
              <a:gs pos="0">
                <a:srgbClr val="3177EE"/>
              </a:gs>
              <a:gs pos="100000">
                <a:srgbClr val="113D8A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1565175" y="4382925"/>
            <a:ext cx="781812" cy="493776"/>
          </a:xfrm>
          <a:prstGeom prst="irregularSeal1">
            <a:avLst/>
          </a:prstGeom>
          <a:gradFill>
            <a:gsLst>
              <a:gs pos="0">
                <a:srgbClr val="51AB2A"/>
              </a:gs>
              <a:gs pos="100000">
                <a:srgbClr val="203E13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1920200" y="3628550"/>
            <a:ext cx="781812" cy="493776"/>
          </a:xfrm>
          <a:prstGeom prst="irregularSeal1">
            <a:avLst/>
          </a:prstGeom>
          <a:gradFill>
            <a:gsLst>
              <a:gs pos="0">
                <a:srgbClr val="DFE9FB"/>
              </a:gs>
              <a:gs pos="100000">
                <a:srgbClr val="6E9BE7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2698" y="2571750"/>
            <a:ext cx="1648989" cy="88647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864100" y="1604775"/>
            <a:ext cx="5417700" cy="3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			  </a:t>
            </a:r>
            <a:r>
              <a:rPr lang="en" sz="5200">
                <a:solidFill>
                  <a:srgbClr val="38761D"/>
                </a:solidFill>
                <a:latin typeface="Pacifico"/>
                <a:ea typeface="Pacifico"/>
                <a:cs typeface="Pacifico"/>
                <a:sym typeface="Pacifico"/>
              </a:rPr>
              <a:t>35</a:t>
            </a:r>
            <a:r>
              <a:rPr lang="en" sz="5200">
                <a:latin typeface="Pacifico"/>
                <a:ea typeface="Pacifico"/>
                <a:cs typeface="Pacifico"/>
                <a:sym typeface="Pacifico"/>
              </a:rPr>
              <a:t>		</a:t>
            </a:r>
            <a:r>
              <a:rPr lang="en" sz="5200">
                <a:solidFill>
                  <a:srgbClr val="38761D"/>
                </a:solidFill>
                <a:latin typeface="Pacifico"/>
                <a:ea typeface="Pacifico"/>
                <a:cs typeface="Pacifico"/>
                <a:sym typeface="Pacifico"/>
              </a:rPr>
              <a:t>37</a:t>
            </a:r>
            <a:endParaRPr sz="5200">
              <a:solidFill>
                <a:srgbClr val="38761D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>
                <a:latin typeface="Pacifico"/>
                <a:ea typeface="Pacifico"/>
                <a:cs typeface="Pacifico"/>
                <a:sym typeface="Pacifico"/>
              </a:rPr>
              <a:t>33		34					36</a:t>
            </a:r>
            <a:endParaRPr sz="52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3552475" y="3401575"/>
            <a:ext cx="1138500" cy="1142100"/>
          </a:xfrm>
          <a:prstGeom prst="rect">
            <a:avLst/>
          </a:prstGeom>
          <a:solidFill>
            <a:srgbClr val="D9D9D9"/>
          </a:solidFill>
          <a:ln w="19050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2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7" name="Google Shape;67;p14"/>
          <p:cNvSpPr/>
          <p:nvPr/>
        </p:nvSpPr>
        <p:spPr>
          <a:xfrm>
            <a:off x="620475" y="326000"/>
            <a:ext cx="1495200" cy="1645800"/>
          </a:xfrm>
          <a:prstGeom prst="donut">
            <a:avLst>
              <a:gd name="adj" fmla="val 25000"/>
            </a:avLst>
          </a:prstGeom>
          <a:gradFill>
            <a:gsLst>
              <a:gs pos="0">
                <a:srgbClr val="51AB2A"/>
              </a:gs>
              <a:gs pos="100000">
                <a:srgbClr val="203E13"/>
              </a:gs>
            </a:gsLst>
            <a:lin ang="5400012" scaled="0"/>
          </a:gradFill>
          <a:ln w="9525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4"/>
          <p:cNvSpPr/>
          <p:nvPr/>
        </p:nvSpPr>
        <p:spPr>
          <a:xfrm>
            <a:off x="5321800" y="41275"/>
            <a:ext cx="3551500" cy="1645800"/>
          </a:xfrm>
          <a:prstGeom prst="flowChartPunchedTape">
            <a:avLst/>
          </a:prstGeom>
          <a:solidFill>
            <a:srgbClr val="FFFFFF"/>
          </a:solidFill>
          <a:ln w="19050" cap="flat" cmpd="sng">
            <a:solidFill>
              <a:srgbClr val="1155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1155CC"/>
                </a:solidFill>
              </a:rPr>
              <a:t>Directions:</a:t>
            </a:r>
            <a:r>
              <a:rPr lang="en" sz="2000">
                <a:solidFill>
                  <a:srgbClr val="1155CC"/>
                </a:solidFill>
              </a:rPr>
              <a:t> Click and drag the green oval to show the correct number in the list. </a:t>
            </a:r>
            <a:endParaRPr sz="2000">
              <a:solidFill>
                <a:srgbClr val="1155CC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2698" y="2571750"/>
            <a:ext cx="1648989" cy="8864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864100" y="1604775"/>
            <a:ext cx="5417700" cy="3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			  </a:t>
            </a:r>
            <a:r>
              <a:rPr lang="en" sz="5200">
                <a:solidFill>
                  <a:srgbClr val="38761D"/>
                </a:solidFill>
                <a:latin typeface="Pacifico"/>
                <a:ea typeface="Pacifico"/>
                <a:cs typeface="Pacifico"/>
                <a:sym typeface="Pacifico"/>
              </a:rPr>
              <a:t>90</a:t>
            </a:r>
            <a:r>
              <a:rPr lang="en" sz="5200">
                <a:latin typeface="Pacifico"/>
                <a:ea typeface="Pacifico"/>
                <a:cs typeface="Pacifico"/>
                <a:sym typeface="Pacifico"/>
              </a:rPr>
              <a:t>		</a:t>
            </a:r>
            <a:r>
              <a:rPr lang="en" sz="5200">
                <a:solidFill>
                  <a:srgbClr val="38761D"/>
                </a:solidFill>
                <a:latin typeface="Pacifico"/>
                <a:ea typeface="Pacifico"/>
                <a:cs typeface="Pacifico"/>
                <a:sym typeface="Pacifico"/>
              </a:rPr>
              <a:t>100 </a:t>
            </a:r>
            <a:endParaRPr sz="5200">
              <a:solidFill>
                <a:srgbClr val="38761D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>
                <a:latin typeface="Pacifico"/>
                <a:ea typeface="Pacifico"/>
                <a:cs typeface="Pacifico"/>
                <a:sym typeface="Pacifico"/>
              </a:rPr>
              <a:t>97		98		99</a:t>
            </a:r>
            <a:endParaRPr sz="52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4855475" y="3458225"/>
            <a:ext cx="1138500" cy="1142100"/>
          </a:xfrm>
          <a:prstGeom prst="rect">
            <a:avLst/>
          </a:prstGeom>
          <a:solidFill>
            <a:srgbClr val="D9D9D9"/>
          </a:solidFill>
          <a:ln w="19050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2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76" name="Google Shape;76;p15"/>
          <p:cNvSpPr/>
          <p:nvPr/>
        </p:nvSpPr>
        <p:spPr>
          <a:xfrm>
            <a:off x="287900" y="370350"/>
            <a:ext cx="1495200" cy="1645800"/>
          </a:xfrm>
          <a:prstGeom prst="donut">
            <a:avLst>
              <a:gd name="adj" fmla="val 25000"/>
            </a:avLst>
          </a:prstGeom>
          <a:gradFill>
            <a:gsLst>
              <a:gs pos="0">
                <a:srgbClr val="51AB2A"/>
              </a:gs>
              <a:gs pos="100000">
                <a:srgbClr val="203E13"/>
              </a:gs>
            </a:gsLst>
            <a:lin ang="5400012" scaled="0"/>
          </a:gradFill>
          <a:ln w="9525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/>
          <p:cNvSpPr/>
          <p:nvPr/>
        </p:nvSpPr>
        <p:spPr>
          <a:xfrm>
            <a:off x="5321800" y="41275"/>
            <a:ext cx="3551500" cy="1645800"/>
          </a:xfrm>
          <a:prstGeom prst="flowChartPunchedTape">
            <a:avLst/>
          </a:prstGeom>
          <a:solidFill>
            <a:srgbClr val="FFFFFF"/>
          </a:solidFill>
          <a:ln w="19050" cap="flat" cmpd="sng">
            <a:solidFill>
              <a:srgbClr val="1155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1155CC"/>
                </a:solidFill>
              </a:rPr>
              <a:t>Directions:</a:t>
            </a:r>
            <a:r>
              <a:rPr lang="en" sz="2000">
                <a:solidFill>
                  <a:srgbClr val="1155CC"/>
                </a:solidFill>
              </a:rPr>
              <a:t> Click and drag the green oval to show the correct number in the list. </a:t>
            </a:r>
            <a:endParaRPr sz="2000">
              <a:solidFill>
                <a:srgbClr val="1155CC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2698" y="2571750"/>
            <a:ext cx="1648989" cy="886475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 txBox="1"/>
          <p:nvPr/>
        </p:nvSpPr>
        <p:spPr>
          <a:xfrm>
            <a:off x="864100" y="1604775"/>
            <a:ext cx="5417700" cy="3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			  </a:t>
            </a:r>
            <a:r>
              <a:rPr lang="en" sz="5200">
                <a:solidFill>
                  <a:srgbClr val="38761D"/>
                </a:solidFill>
                <a:latin typeface="Pacifico"/>
                <a:ea typeface="Pacifico"/>
                <a:cs typeface="Pacifico"/>
                <a:sym typeface="Pacifico"/>
              </a:rPr>
              <a:t>66</a:t>
            </a:r>
            <a:r>
              <a:rPr lang="en" sz="5200">
                <a:latin typeface="Pacifico"/>
                <a:ea typeface="Pacifico"/>
                <a:cs typeface="Pacifico"/>
                <a:sym typeface="Pacifico"/>
              </a:rPr>
              <a:t>		 </a:t>
            </a:r>
            <a:r>
              <a:rPr lang="en" sz="5200">
                <a:solidFill>
                  <a:srgbClr val="38761D"/>
                </a:solidFill>
                <a:latin typeface="Pacifico"/>
                <a:ea typeface="Pacifico"/>
                <a:cs typeface="Pacifico"/>
                <a:sym typeface="Pacifico"/>
              </a:rPr>
              <a:t>68 </a:t>
            </a:r>
            <a:endParaRPr sz="5200">
              <a:solidFill>
                <a:srgbClr val="38761D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>
                <a:latin typeface="Pacifico"/>
                <a:ea typeface="Pacifico"/>
                <a:cs typeface="Pacifico"/>
                <a:sym typeface="Pacifico"/>
              </a:rPr>
              <a:t> 67          69    70</a:t>
            </a:r>
            <a:endParaRPr sz="52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84" name="Google Shape;84;p16"/>
          <p:cNvSpPr txBox="1"/>
          <p:nvPr/>
        </p:nvSpPr>
        <p:spPr>
          <a:xfrm>
            <a:off x="2084825" y="3458225"/>
            <a:ext cx="1138500" cy="1142100"/>
          </a:xfrm>
          <a:prstGeom prst="rect">
            <a:avLst/>
          </a:prstGeom>
          <a:solidFill>
            <a:srgbClr val="D9D9D9"/>
          </a:solidFill>
          <a:ln w="19050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2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85" name="Google Shape;85;p16"/>
          <p:cNvSpPr/>
          <p:nvPr/>
        </p:nvSpPr>
        <p:spPr>
          <a:xfrm>
            <a:off x="287900" y="370350"/>
            <a:ext cx="1495200" cy="1645800"/>
          </a:xfrm>
          <a:prstGeom prst="donut">
            <a:avLst>
              <a:gd name="adj" fmla="val 25000"/>
            </a:avLst>
          </a:prstGeom>
          <a:gradFill>
            <a:gsLst>
              <a:gs pos="0">
                <a:srgbClr val="51AB2A"/>
              </a:gs>
              <a:gs pos="100000">
                <a:srgbClr val="203E13"/>
              </a:gs>
            </a:gsLst>
            <a:lin ang="5400012" scaled="0"/>
          </a:gradFill>
          <a:ln w="9525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6"/>
          <p:cNvSpPr/>
          <p:nvPr/>
        </p:nvSpPr>
        <p:spPr>
          <a:xfrm>
            <a:off x="5321800" y="41275"/>
            <a:ext cx="3551500" cy="1645800"/>
          </a:xfrm>
          <a:prstGeom prst="flowChartPunchedTape">
            <a:avLst/>
          </a:prstGeom>
          <a:solidFill>
            <a:srgbClr val="FFFFFF"/>
          </a:solidFill>
          <a:ln w="19050" cap="flat" cmpd="sng">
            <a:solidFill>
              <a:srgbClr val="1155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1155CC"/>
                </a:solidFill>
              </a:rPr>
              <a:t>Directions:</a:t>
            </a:r>
            <a:r>
              <a:rPr lang="en" sz="2000">
                <a:solidFill>
                  <a:srgbClr val="1155CC"/>
                </a:solidFill>
              </a:rPr>
              <a:t> Click and drag the green oval to show the correct number in the list. </a:t>
            </a:r>
            <a:endParaRPr sz="2000">
              <a:solidFill>
                <a:srgbClr val="1155CC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2698" y="2571750"/>
            <a:ext cx="1648989" cy="88647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7"/>
          <p:cNvSpPr txBox="1"/>
          <p:nvPr/>
        </p:nvSpPr>
        <p:spPr>
          <a:xfrm>
            <a:off x="864100" y="1604775"/>
            <a:ext cx="5417700" cy="3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			  </a:t>
            </a:r>
            <a:r>
              <a:rPr lang="en" sz="5200">
                <a:solidFill>
                  <a:srgbClr val="38761D"/>
                </a:solidFill>
                <a:latin typeface="Pacifico"/>
                <a:ea typeface="Pacifico"/>
                <a:cs typeface="Pacifico"/>
                <a:sym typeface="Pacifico"/>
              </a:rPr>
              <a:t>23</a:t>
            </a:r>
            <a:r>
              <a:rPr lang="en" sz="5200">
                <a:latin typeface="Pacifico"/>
                <a:ea typeface="Pacifico"/>
                <a:cs typeface="Pacifico"/>
                <a:sym typeface="Pacifico"/>
              </a:rPr>
              <a:t>		 </a:t>
            </a:r>
            <a:r>
              <a:rPr lang="en" sz="5200">
                <a:solidFill>
                  <a:srgbClr val="38761D"/>
                </a:solidFill>
                <a:latin typeface="Pacifico"/>
                <a:ea typeface="Pacifico"/>
                <a:cs typeface="Pacifico"/>
                <a:sym typeface="Pacifico"/>
              </a:rPr>
              <a:t>25 </a:t>
            </a:r>
            <a:endParaRPr sz="5200">
              <a:solidFill>
                <a:srgbClr val="38761D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>
                <a:latin typeface="Pacifico"/>
                <a:ea typeface="Pacifico"/>
                <a:cs typeface="Pacifico"/>
                <a:sym typeface="Pacifico"/>
              </a:rPr>
              <a:t>		  26	  27	  28</a:t>
            </a:r>
            <a:endParaRPr sz="52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93" name="Google Shape;93;p17"/>
          <p:cNvSpPr txBox="1"/>
          <p:nvPr/>
        </p:nvSpPr>
        <p:spPr>
          <a:xfrm>
            <a:off x="864100" y="3367325"/>
            <a:ext cx="1138500" cy="1142100"/>
          </a:xfrm>
          <a:prstGeom prst="rect">
            <a:avLst/>
          </a:prstGeom>
          <a:solidFill>
            <a:srgbClr val="D9D9D9"/>
          </a:solidFill>
          <a:ln w="19050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2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94" name="Google Shape;94;p17"/>
          <p:cNvSpPr/>
          <p:nvPr/>
        </p:nvSpPr>
        <p:spPr>
          <a:xfrm>
            <a:off x="287900" y="370350"/>
            <a:ext cx="1495200" cy="1645800"/>
          </a:xfrm>
          <a:prstGeom prst="donut">
            <a:avLst>
              <a:gd name="adj" fmla="val 25000"/>
            </a:avLst>
          </a:prstGeom>
          <a:gradFill>
            <a:gsLst>
              <a:gs pos="0">
                <a:srgbClr val="51AB2A"/>
              </a:gs>
              <a:gs pos="100000">
                <a:srgbClr val="203E13"/>
              </a:gs>
            </a:gsLst>
            <a:lin ang="5400012" scaled="0"/>
          </a:gradFill>
          <a:ln w="9525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7"/>
          <p:cNvSpPr/>
          <p:nvPr/>
        </p:nvSpPr>
        <p:spPr>
          <a:xfrm>
            <a:off x="5321800" y="41275"/>
            <a:ext cx="3551500" cy="1645800"/>
          </a:xfrm>
          <a:prstGeom prst="flowChartPunchedTape">
            <a:avLst/>
          </a:prstGeom>
          <a:solidFill>
            <a:srgbClr val="FFFFFF"/>
          </a:solidFill>
          <a:ln w="19050" cap="flat" cmpd="sng">
            <a:solidFill>
              <a:srgbClr val="1155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1155CC"/>
                </a:solidFill>
              </a:rPr>
              <a:t>Directions:</a:t>
            </a:r>
            <a:r>
              <a:rPr lang="en" sz="2000">
                <a:solidFill>
                  <a:srgbClr val="1155CC"/>
                </a:solidFill>
              </a:rPr>
              <a:t> Click and drag the green oval to show the correct number in the list. </a:t>
            </a:r>
            <a:endParaRPr sz="2000">
              <a:solidFill>
                <a:srgbClr val="1155CC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2698" y="2571750"/>
            <a:ext cx="1648989" cy="8864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8"/>
          <p:cNvSpPr txBox="1"/>
          <p:nvPr/>
        </p:nvSpPr>
        <p:spPr>
          <a:xfrm>
            <a:off x="864100" y="1604775"/>
            <a:ext cx="5417700" cy="3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			  </a:t>
            </a:r>
            <a:r>
              <a:rPr lang="en" sz="5200">
                <a:solidFill>
                  <a:srgbClr val="38761D"/>
                </a:solidFill>
                <a:latin typeface="Pacifico"/>
                <a:ea typeface="Pacifico"/>
                <a:cs typeface="Pacifico"/>
                <a:sym typeface="Pacifico"/>
              </a:rPr>
              <a:t>61</a:t>
            </a:r>
            <a:r>
              <a:rPr lang="en" sz="5200">
                <a:latin typeface="Pacifico"/>
                <a:ea typeface="Pacifico"/>
                <a:cs typeface="Pacifico"/>
                <a:sym typeface="Pacifico"/>
              </a:rPr>
              <a:t>		 </a:t>
            </a:r>
            <a:r>
              <a:rPr lang="en" sz="5200">
                <a:solidFill>
                  <a:srgbClr val="38761D"/>
                </a:solidFill>
                <a:latin typeface="Pacifico"/>
                <a:ea typeface="Pacifico"/>
                <a:cs typeface="Pacifico"/>
                <a:sym typeface="Pacifico"/>
              </a:rPr>
              <a:t>70 </a:t>
            </a:r>
            <a:endParaRPr sz="5200">
              <a:solidFill>
                <a:srgbClr val="38761D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>
                <a:latin typeface="Pacifico"/>
                <a:ea typeface="Pacifico"/>
                <a:cs typeface="Pacifico"/>
                <a:sym typeface="Pacifico"/>
              </a:rPr>
              <a:t>59		60					62</a:t>
            </a:r>
            <a:endParaRPr sz="52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02" name="Google Shape;102;p18"/>
          <p:cNvSpPr txBox="1"/>
          <p:nvPr/>
        </p:nvSpPr>
        <p:spPr>
          <a:xfrm>
            <a:off x="3433500" y="3346700"/>
            <a:ext cx="1138500" cy="1142100"/>
          </a:xfrm>
          <a:prstGeom prst="rect">
            <a:avLst/>
          </a:prstGeom>
          <a:solidFill>
            <a:srgbClr val="D9D9D9"/>
          </a:solidFill>
          <a:ln w="19050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2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03" name="Google Shape;103;p18"/>
          <p:cNvSpPr/>
          <p:nvPr/>
        </p:nvSpPr>
        <p:spPr>
          <a:xfrm>
            <a:off x="287900" y="370350"/>
            <a:ext cx="1495200" cy="1645800"/>
          </a:xfrm>
          <a:prstGeom prst="donut">
            <a:avLst>
              <a:gd name="adj" fmla="val 25000"/>
            </a:avLst>
          </a:prstGeom>
          <a:gradFill>
            <a:gsLst>
              <a:gs pos="0">
                <a:srgbClr val="51AB2A"/>
              </a:gs>
              <a:gs pos="100000">
                <a:srgbClr val="203E13"/>
              </a:gs>
            </a:gsLst>
            <a:lin ang="5400012" scaled="0"/>
          </a:gradFill>
          <a:ln w="9525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8"/>
          <p:cNvSpPr/>
          <p:nvPr/>
        </p:nvSpPr>
        <p:spPr>
          <a:xfrm>
            <a:off x="5321800" y="41275"/>
            <a:ext cx="3551500" cy="1645800"/>
          </a:xfrm>
          <a:prstGeom prst="flowChartPunchedTape">
            <a:avLst/>
          </a:prstGeom>
          <a:solidFill>
            <a:srgbClr val="FFFFFF"/>
          </a:solidFill>
          <a:ln w="19050" cap="flat" cmpd="sng">
            <a:solidFill>
              <a:srgbClr val="1155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1155CC"/>
                </a:solidFill>
              </a:rPr>
              <a:t>Directions:</a:t>
            </a:r>
            <a:r>
              <a:rPr lang="en" sz="2000">
                <a:solidFill>
                  <a:srgbClr val="1155CC"/>
                </a:solidFill>
              </a:rPr>
              <a:t> Click and drag the green oval to show the correct number in the list. </a:t>
            </a:r>
            <a:endParaRPr sz="2000">
              <a:solidFill>
                <a:srgbClr val="1155CC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2698" y="2571750"/>
            <a:ext cx="1648989" cy="8864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9"/>
          <p:cNvSpPr txBox="1"/>
          <p:nvPr/>
        </p:nvSpPr>
        <p:spPr>
          <a:xfrm>
            <a:off x="864100" y="1604775"/>
            <a:ext cx="5417700" cy="3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			  </a:t>
            </a:r>
            <a:r>
              <a:rPr lang="en" sz="5200">
                <a:solidFill>
                  <a:srgbClr val="38761D"/>
                </a:solidFill>
                <a:latin typeface="Pacifico"/>
                <a:ea typeface="Pacifico"/>
                <a:cs typeface="Pacifico"/>
                <a:sym typeface="Pacifico"/>
              </a:rPr>
              <a:t>50</a:t>
            </a:r>
            <a:r>
              <a:rPr lang="en" sz="5200">
                <a:latin typeface="Pacifico"/>
                <a:ea typeface="Pacifico"/>
                <a:cs typeface="Pacifico"/>
                <a:sym typeface="Pacifico"/>
              </a:rPr>
              <a:t>		</a:t>
            </a:r>
            <a:r>
              <a:rPr lang="en" sz="5200">
                <a:solidFill>
                  <a:srgbClr val="38761D"/>
                </a:solidFill>
                <a:latin typeface="Pacifico"/>
                <a:ea typeface="Pacifico"/>
                <a:cs typeface="Pacifico"/>
                <a:sym typeface="Pacifico"/>
              </a:rPr>
              <a:t>51 </a:t>
            </a:r>
            <a:endParaRPr sz="5200">
              <a:solidFill>
                <a:srgbClr val="38761D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>
                <a:latin typeface="Pacifico"/>
                <a:ea typeface="Pacifico"/>
                <a:cs typeface="Pacifico"/>
                <a:sym typeface="Pacifico"/>
              </a:rPr>
              <a:t>47		48		49</a:t>
            </a:r>
            <a:endParaRPr sz="52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11" name="Google Shape;111;p19"/>
          <p:cNvSpPr txBox="1"/>
          <p:nvPr/>
        </p:nvSpPr>
        <p:spPr>
          <a:xfrm>
            <a:off x="4855475" y="3458225"/>
            <a:ext cx="1138500" cy="1142100"/>
          </a:xfrm>
          <a:prstGeom prst="rect">
            <a:avLst/>
          </a:prstGeom>
          <a:solidFill>
            <a:srgbClr val="D9D9D9"/>
          </a:solidFill>
          <a:ln w="19050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2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12" name="Google Shape;112;p19"/>
          <p:cNvSpPr/>
          <p:nvPr/>
        </p:nvSpPr>
        <p:spPr>
          <a:xfrm>
            <a:off x="287900" y="370350"/>
            <a:ext cx="1495200" cy="1645800"/>
          </a:xfrm>
          <a:prstGeom prst="donut">
            <a:avLst>
              <a:gd name="adj" fmla="val 25000"/>
            </a:avLst>
          </a:prstGeom>
          <a:gradFill>
            <a:gsLst>
              <a:gs pos="0">
                <a:srgbClr val="51AB2A"/>
              </a:gs>
              <a:gs pos="100000">
                <a:srgbClr val="203E13"/>
              </a:gs>
            </a:gsLst>
            <a:lin ang="5400012" scaled="0"/>
          </a:gradFill>
          <a:ln w="9525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9"/>
          <p:cNvSpPr/>
          <p:nvPr/>
        </p:nvSpPr>
        <p:spPr>
          <a:xfrm>
            <a:off x="5321800" y="41275"/>
            <a:ext cx="3551500" cy="1645800"/>
          </a:xfrm>
          <a:prstGeom prst="flowChartPunchedTape">
            <a:avLst/>
          </a:prstGeom>
          <a:solidFill>
            <a:srgbClr val="FFFFFF"/>
          </a:solidFill>
          <a:ln w="19050" cap="flat" cmpd="sng">
            <a:solidFill>
              <a:srgbClr val="1155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1155CC"/>
                </a:solidFill>
              </a:rPr>
              <a:t>Directions:</a:t>
            </a:r>
            <a:r>
              <a:rPr lang="en" sz="2000">
                <a:solidFill>
                  <a:srgbClr val="1155CC"/>
                </a:solidFill>
              </a:rPr>
              <a:t> Click and drag the green oval to show the correct number in the list. </a:t>
            </a:r>
            <a:endParaRPr sz="2000">
              <a:solidFill>
                <a:srgbClr val="1155CC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2698" y="2571750"/>
            <a:ext cx="1648989" cy="88647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0"/>
          <p:cNvSpPr txBox="1"/>
          <p:nvPr/>
        </p:nvSpPr>
        <p:spPr>
          <a:xfrm>
            <a:off x="864100" y="1604775"/>
            <a:ext cx="5417700" cy="3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			  </a:t>
            </a:r>
            <a:r>
              <a:rPr lang="en" sz="5200">
                <a:solidFill>
                  <a:srgbClr val="38761D"/>
                </a:solidFill>
                <a:latin typeface="Pacifico"/>
                <a:ea typeface="Pacifico"/>
                <a:cs typeface="Pacifico"/>
                <a:sym typeface="Pacifico"/>
              </a:rPr>
              <a:t>20</a:t>
            </a:r>
            <a:r>
              <a:rPr lang="en" sz="5200">
                <a:latin typeface="Pacifico"/>
                <a:ea typeface="Pacifico"/>
                <a:cs typeface="Pacifico"/>
                <a:sym typeface="Pacifico"/>
              </a:rPr>
              <a:t>		 </a:t>
            </a:r>
            <a:r>
              <a:rPr lang="en" sz="5200">
                <a:solidFill>
                  <a:srgbClr val="38761D"/>
                </a:solidFill>
                <a:latin typeface="Pacifico"/>
                <a:ea typeface="Pacifico"/>
                <a:cs typeface="Pacifico"/>
                <a:sym typeface="Pacifico"/>
              </a:rPr>
              <a:t>19 </a:t>
            </a:r>
            <a:endParaRPr sz="5200">
              <a:solidFill>
                <a:srgbClr val="38761D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>
                <a:latin typeface="Pacifico"/>
                <a:ea typeface="Pacifico"/>
                <a:cs typeface="Pacifico"/>
                <a:sym typeface="Pacifico"/>
              </a:rPr>
              <a:t>		   21	   22	   23</a:t>
            </a:r>
            <a:endParaRPr sz="52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20" name="Google Shape;120;p20"/>
          <p:cNvSpPr txBox="1"/>
          <p:nvPr/>
        </p:nvSpPr>
        <p:spPr>
          <a:xfrm>
            <a:off x="864100" y="3367325"/>
            <a:ext cx="1138500" cy="1142100"/>
          </a:xfrm>
          <a:prstGeom prst="rect">
            <a:avLst/>
          </a:prstGeom>
          <a:solidFill>
            <a:srgbClr val="D9D9D9"/>
          </a:solidFill>
          <a:ln w="19050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2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21" name="Google Shape;121;p20"/>
          <p:cNvSpPr/>
          <p:nvPr/>
        </p:nvSpPr>
        <p:spPr>
          <a:xfrm>
            <a:off x="287900" y="370350"/>
            <a:ext cx="1495200" cy="1645800"/>
          </a:xfrm>
          <a:prstGeom prst="donut">
            <a:avLst>
              <a:gd name="adj" fmla="val 25000"/>
            </a:avLst>
          </a:prstGeom>
          <a:gradFill>
            <a:gsLst>
              <a:gs pos="0">
                <a:srgbClr val="51AB2A"/>
              </a:gs>
              <a:gs pos="100000">
                <a:srgbClr val="203E13"/>
              </a:gs>
            </a:gsLst>
            <a:lin ang="5400012" scaled="0"/>
          </a:gradFill>
          <a:ln w="9525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20"/>
          <p:cNvSpPr/>
          <p:nvPr/>
        </p:nvSpPr>
        <p:spPr>
          <a:xfrm>
            <a:off x="5321800" y="41275"/>
            <a:ext cx="3551500" cy="1645800"/>
          </a:xfrm>
          <a:prstGeom prst="flowChartPunchedTape">
            <a:avLst/>
          </a:prstGeom>
          <a:solidFill>
            <a:srgbClr val="FFFFFF"/>
          </a:solidFill>
          <a:ln w="19050" cap="flat" cmpd="sng">
            <a:solidFill>
              <a:srgbClr val="1155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1155CC"/>
                </a:solidFill>
              </a:rPr>
              <a:t>Directions:</a:t>
            </a:r>
            <a:r>
              <a:rPr lang="en" sz="2000">
                <a:solidFill>
                  <a:srgbClr val="1155CC"/>
                </a:solidFill>
              </a:rPr>
              <a:t> Click and drag the green oval to show the correct number in the list. </a:t>
            </a:r>
            <a:endParaRPr sz="2000">
              <a:solidFill>
                <a:srgbClr val="1155CC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2698" y="2571750"/>
            <a:ext cx="1648989" cy="88647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1"/>
          <p:cNvSpPr txBox="1"/>
          <p:nvPr/>
        </p:nvSpPr>
        <p:spPr>
          <a:xfrm>
            <a:off x="864100" y="1604775"/>
            <a:ext cx="5417700" cy="3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			  </a:t>
            </a:r>
            <a:r>
              <a:rPr lang="en" sz="5200">
                <a:solidFill>
                  <a:srgbClr val="38761D"/>
                </a:solidFill>
                <a:latin typeface="Pacifico"/>
                <a:ea typeface="Pacifico"/>
                <a:cs typeface="Pacifico"/>
                <a:sym typeface="Pacifico"/>
              </a:rPr>
              <a:t>37</a:t>
            </a:r>
            <a:r>
              <a:rPr lang="en" sz="5200">
                <a:latin typeface="Pacifico"/>
                <a:ea typeface="Pacifico"/>
                <a:cs typeface="Pacifico"/>
                <a:sym typeface="Pacifico"/>
              </a:rPr>
              <a:t>		 </a:t>
            </a:r>
            <a:r>
              <a:rPr lang="en" sz="5200">
                <a:solidFill>
                  <a:srgbClr val="38761D"/>
                </a:solidFill>
                <a:latin typeface="Pacifico"/>
                <a:ea typeface="Pacifico"/>
                <a:cs typeface="Pacifico"/>
                <a:sym typeface="Pacifico"/>
              </a:rPr>
              <a:t>34 </a:t>
            </a:r>
            <a:endParaRPr sz="5200">
              <a:solidFill>
                <a:srgbClr val="38761D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>
                <a:latin typeface="Pacifico"/>
                <a:ea typeface="Pacifico"/>
                <a:cs typeface="Pacifico"/>
                <a:sym typeface="Pacifico"/>
              </a:rPr>
              <a:t>32	  33					35</a:t>
            </a:r>
            <a:endParaRPr sz="52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29" name="Google Shape;129;p21"/>
          <p:cNvSpPr txBox="1"/>
          <p:nvPr/>
        </p:nvSpPr>
        <p:spPr>
          <a:xfrm>
            <a:off x="3433500" y="3337975"/>
            <a:ext cx="1138500" cy="1142100"/>
          </a:xfrm>
          <a:prstGeom prst="rect">
            <a:avLst/>
          </a:prstGeom>
          <a:solidFill>
            <a:srgbClr val="D9D9D9"/>
          </a:solidFill>
          <a:ln w="19050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2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30" name="Google Shape;130;p21"/>
          <p:cNvSpPr/>
          <p:nvPr/>
        </p:nvSpPr>
        <p:spPr>
          <a:xfrm>
            <a:off x="287900" y="370350"/>
            <a:ext cx="1495200" cy="1645800"/>
          </a:xfrm>
          <a:prstGeom prst="donut">
            <a:avLst>
              <a:gd name="adj" fmla="val 25000"/>
            </a:avLst>
          </a:prstGeom>
          <a:gradFill>
            <a:gsLst>
              <a:gs pos="0">
                <a:srgbClr val="51AB2A"/>
              </a:gs>
              <a:gs pos="100000">
                <a:srgbClr val="203E13"/>
              </a:gs>
            </a:gsLst>
            <a:lin ang="5400012" scaled="0"/>
          </a:gradFill>
          <a:ln w="9525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21"/>
          <p:cNvSpPr/>
          <p:nvPr/>
        </p:nvSpPr>
        <p:spPr>
          <a:xfrm>
            <a:off x="5321800" y="41275"/>
            <a:ext cx="3551500" cy="1645800"/>
          </a:xfrm>
          <a:prstGeom prst="flowChartPunchedTape">
            <a:avLst/>
          </a:prstGeom>
          <a:solidFill>
            <a:srgbClr val="FFFFFF"/>
          </a:solidFill>
          <a:ln w="19050" cap="flat" cmpd="sng">
            <a:solidFill>
              <a:srgbClr val="1155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1155CC"/>
                </a:solidFill>
              </a:rPr>
              <a:t>Directions:</a:t>
            </a:r>
            <a:r>
              <a:rPr lang="en" sz="2000">
                <a:solidFill>
                  <a:srgbClr val="1155CC"/>
                </a:solidFill>
              </a:rPr>
              <a:t> Click and drag the green oval to show the correct number in the list. </a:t>
            </a:r>
            <a:endParaRPr sz="2000">
              <a:solidFill>
                <a:srgbClr val="1155CC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2698" y="2571750"/>
            <a:ext cx="1648989" cy="88647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2"/>
          <p:cNvSpPr txBox="1"/>
          <p:nvPr/>
        </p:nvSpPr>
        <p:spPr>
          <a:xfrm>
            <a:off x="864100" y="1604775"/>
            <a:ext cx="5417700" cy="3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			  </a:t>
            </a:r>
            <a:r>
              <a:rPr lang="en" sz="5200">
                <a:solidFill>
                  <a:srgbClr val="38761D"/>
                </a:solidFill>
                <a:latin typeface="Pacifico"/>
                <a:ea typeface="Pacifico"/>
                <a:cs typeface="Pacifico"/>
                <a:sym typeface="Pacifico"/>
              </a:rPr>
              <a:t>19 </a:t>
            </a:r>
            <a:r>
              <a:rPr lang="en" sz="5200">
                <a:latin typeface="Pacifico"/>
                <a:ea typeface="Pacifico"/>
                <a:cs typeface="Pacifico"/>
                <a:sym typeface="Pacifico"/>
              </a:rPr>
              <a:t>		 </a:t>
            </a:r>
            <a:r>
              <a:rPr lang="en" sz="5200">
                <a:solidFill>
                  <a:srgbClr val="38761D"/>
                </a:solidFill>
                <a:latin typeface="Pacifico"/>
                <a:ea typeface="Pacifico"/>
                <a:cs typeface="Pacifico"/>
                <a:sym typeface="Pacifico"/>
              </a:rPr>
              <a:t>17 </a:t>
            </a:r>
            <a:endParaRPr sz="5200">
              <a:solidFill>
                <a:srgbClr val="38761D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>
                <a:latin typeface="Pacifico"/>
                <a:ea typeface="Pacifico"/>
                <a:cs typeface="Pacifico"/>
                <a:sym typeface="Pacifico"/>
              </a:rPr>
              <a:t> 18            20    21</a:t>
            </a:r>
            <a:endParaRPr sz="52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38" name="Google Shape;138;p22"/>
          <p:cNvSpPr txBox="1"/>
          <p:nvPr/>
        </p:nvSpPr>
        <p:spPr>
          <a:xfrm>
            <a:off x="2194575" y="3458225"/>
            <a:ext cx="1138500" cy="1142100"/>
          </a:xfrm>
          <a:prstGeom prst="rect">
            <a:avLst/>
          </a:prstGeom>
          <a:solidFill>
            <a:srgbClr val="D9D9D9"/>
          </a:solidFill>
          <a:ln w="19050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2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39" name="Google Shape;139;p22"/>
          <p:cNvSpPr/>
          <p:nvPr/>
        </p:nvSpPr>
        <p:spPr>
          <a:xfrm>
            <a:off x="287900" y="370350"/>
            <a:ext cx="1495200" cy="1645800"/>
          </a:xfrm>
          <a:prstGeom prst="donut">
            <a:avLst>
              <a:gd name="adj" fmla="val 25000"/>
            </a:avLst>
          </a:prstGeom>
          <a:gradFill>
            <a:gsLst>
              <a:gs pos="0">
                <a:srgbClr val="51AB2A"/>
              </a:gs>
              <a:gs pos="100000">
                <a:srgbClr val="203E13"/>
              </a:gs>
            </a:gsLst>
            <a:lin ang="5400012" scaled="0"/>
          </a:gradFill>
          <a:ln w="9525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22"/>
          <p:cNvSpPr/>
          <p:nvPr/>
        </p:nvSpPr>
        <p:spPr>
          <a:xfrm>
            <a:off x="5321800" y="41275"/>
            <a:ext cx="3551500" cy="1645800"/>
          </a:xfrm>
          <a:prstGeom prst="flowChartPunchedTape">
            <a:avLst/>
          </a:prstGeom>
          <a:solidFill>
            <a:srgbClr val="FFFFFF"/>
          </a:solidFill>
          <a:ln w="19050" cap="flat" cmpd="sng">
            <a:solidFill>
              <a:srgbClr val="1155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1155CC"/>
                </a:solidFill>
              </a:rPr>
              <a:t>Directions:</a:t>
            </a:r>
            <a:r>
              <a:rPr lang="en" sz="2000">
                <a:solidFill>
                  <a:srgbClr val="1155CC"/>
                </a:solidFill>
              </a:rPr>
              <a:t> Click and drag the green oval to show the correct number in the list. </a:t>
            </a:r>
            <a:endParaRPr sz="2000">
              <a:solidFill>
                <a:srgbClr val="1155CC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478</Words>
  <Application>Microsoft Office PowerPoint</Application>
  <PresentationFormat>On-screen Show (16:9)</PresentationFormat>
  <Paragraphs>59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Pacifico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computer 3</dc:creator>
  <cp:lastModifiedBy>Dan Hoffman</cp:lastModifiedBy>
  <cp:revision>1</cp:revision>
  <dcterms:modified xsi:type="dcterms:W3CDTF">2020-10-03T16:09:25Z</dcterms:modified>
</cp:coreProperties>
</file>