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29541ffc1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29541ffc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232b0c800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232b0c80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232b0c800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232b0c80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85c1e8c0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85c1e8c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85c1e8c09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85c1e8c0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0fb0d739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0fb0d739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0fb0d739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0fb0d739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0fb0d7393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0fb0d739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29a54144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29a5414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1600"/>
              </a:spcBef>
              <a:spcAft>
                <a:spcPts val="0"/>
              </a:spcAft>
              <a:buClr>
                <a:schemeClr val="accent1"/>
              </a:buClr>
              <a:buSzPts val="1400"/>
              <a:buChar char="○"/>
              <a:defRPr>
                <a:solidFill>
                  <a:schemeClr val="accent1"/>
                </a:solidFill>
                <a:highlight>
                  <a:schemeClr val="lt1"/>
                </a:highlight>
              </a:defRPr>
            </a:lvl2pPr>
            <a:lvl3pPr marL="1371600" lvl="2" indent="-317500">
              <a:spcBef>
                <a:spcPts val="1600"/>
              </a:spcBef>
              <a:spcAft>
                <a:spcPts val="0"/>
              </a:spcAft>
              <a:buClr>
                <a:schemeClr val="accent1"/>
              </a:buClr>
              <a:buSzPts val="1400"/>
              <a:buChar char="■"/>
              <a:defRPr>
                <a:solidFill>
                  <a:schemeClr val="accent1"/>
                </a:solidFill>
                <a:highlight>
                  <a:schemeClr val="lt1"/>
                </a:highlight>
              </a:defRPr>
            </a:lvl3pPr>
            <a:lvl4pPr marL="1828800" lvl="3" indent="-317500">
              <a:spcBef>
                <a:spcPts val="1600"/>
              </a:spcBef>
              <a:spcAft>
                <a:spcPts val="0"/>
              </a:spcAft>
              <a:buClr>
                <a:schemeClr val="accent1"/>
              </a:buClr>
              <a:buSzPts val="1400"/>
              <a:buChar char="●"/>
              <a:defRPr>
                <a:solidFill>
                  <a:schemeClr val="accent1"/>
                </a:solidFill>
                <a:highlight>
                  <a:schemeClr val="lt1"/>
                </a:highlight>
              </a:defRPr>
            </a:lvl4pPr>
            <a:lvl5pPr marL="2286000" lvl="4" indent="-317500">
              <a:spcBef>
                <a:spcPts val="1600"/>
              </a:spcBef>
              <a:spcAft>
                <a:spcPts val="0"/>
              </a:spcAft>
              <a:buClr>
                <a:schemeClr val="accent1"/>
              </a:buClr>
              <a:buSzPts val="1400"/>
              <a:buChar char="○"/>
              <a:defRPr>
                <a:solidFill>
                  <a:schemeClr val="accent1"/>
                </a:solidFill>
                <a:highlight>
                  <a:schemeClr val="lt1"/>
                </a:highlight>
              </a:defRPr>
            </a:lvl5pPr>
            <a:lvl6pPr marL="2743200" lvl="5" indent="-317500">
              <a:spcBef>
                <a:spcPts val="1600"/>
              </a:spcBef>
              <a:spcAft>
                <a:spcPts val="0"/>
              </a:spcAft>
              <a:buClr>
                <a:schemeClr val="accent1"/>
              </a:buClr>
              <a:buSzPts val="1400"/>
              <a:buChar char="■"/>
              <a:defRPr>
                <a:solidFill>
                  <a:schemeClr val="accent1"/>
                </a:solidFill>
                <a:highlight>
                  <a:schemeClr val="lt1"/>
                </a:highlight>
              </a:defRPr>
            </a:lvl6pPr>
            <a:lvl7pPr marL="3200400" lvl="6" indent="-317500">
              <a:spcBef>
                <a:spcPts val="1600"/>
              </a:spcBef>
              <a:spcAft>
                <a:spcPts val="0"/>
              </a:spcAft>
              <a:buClr>
                <a:schemeClr val="accent1"/>
              </a:buClr>
              <a:buSzPts val="1400"/>
              <a:buChar char="●"/>
              <a:defRPr>
                <a:solidFill>
                  <a:schemeClr val="accent1"/>
                </a:solidFill>
                <a:highlight>
                  <a:schemeClr val="lt1"/>
                </a:highlight>
              </a:defRPr>
            </a:lvl7pPr>
            <a:lvl8pPr marL="3657600" lvl="7" indent="-317500">
              <a:spcBef>
                <a:spcPts val="1600"/>
              </a:spcBef>
              <a:spcAft>
                <a:spcPts val="0"/>
              </a:spcAft>
              <a:buClr>
                <a:schemeClr val="accent1"/>
              </a:buClr>
              <a:buSzPts val="1400"/>
              <a:buChar char="○"/>
              <a:defRPr>
                <a:solidFill>
                  <a:schemeClr val="accent1"/>
                </a:solidFill>
                <a:highlight>
                  <a:schemeClr val="lt1"/>
                </a:highlight>
              </a:defRPr>
            </a:lvl8pPr>
            <a:lvl9pPr marL="4114800" lvl="8" indent="-317500">
              <a:spcBef>
                <a:spcPts val="1600"/>
              </a:spcBef>
              <a:spcAft>
                <a:spcPts val="160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160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160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160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160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160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160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160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1600"/>
              </a:spcBef>
              <a:spcAft>
                <a:spcPts val="160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VuQ5SzExJNc"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www.youtube.com/watch?v=Y2fjkNgQJT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s://docs.google.com/document/d/11juiZEYgy0fi2xEnEPwM3MYqOXeR0p0sjpmud8-bhgA/pub"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O9JJuVxtNOc"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hyperlink" Target="https://www.youtube.com/watch?v=MfewIUckzvU"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landofthebrave.info/stamp-act.htm"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EARLY CAuses of the American Revolution</a:t>
            </a:r>
            <a:endParaRPr/>
          </a:p>
        </p:txBody>
      </p:sp>
      <p:sp>
        <p:nvSpPr>
          <p:cNvPr id="57" name="Google Shape;57;p13"/>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Mrs. Vuraich</a:t>
            </a:r>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BAckground</a:t>
            </a:r>
            <a:endParaRPr/>
          </a:p>
        </p:txBody>
      </p:sp>
      <p:sp>
        <p:nvSpPr>
          <p:cNvPr id="63" name="Google Shape;63;p14"/>
          <p:cNvSpPr txBox="1">
            <a:spLocks noGrp="1"/>
          </p:cNvSpPr>
          <p:nvPr>
            <p:ph type="body" idx="1"/>
          </p:nvPr>
        </p:nvSpPr>
        <p:spPr>
          <a:xfrm>
            <a:off x="311700" y="928225"/>
            <a:ext cx="4449600" cy="3640800"/>
          </a:xfrm>
          <a:prstGeom prst="rect">
            <a:avLst/>
          </a:prstGeom>
        </p:spPr>
        <p:txBody>
          <a:bodyPr spcFirstLastPara="1" wrap="square" lIns="91425" tIns="91425" rIns="91425" bIns="91425" anchor="t" anchorCtr="0">
            <a:noAutofit/>
          </a:bodyPr>
          <a:lstStyle/>
          <a:p>
            <a:pPr marL="342900" lvl="0" indent="-342900" algn="l" rtl="0">
              <a:lnSpc>
                <a:spcPct val="120000"/>
              </a:lnSpc>
              <a:spcBef>
                <a:spcPts val="0"/>
              </a:spcBef>
              <a:spcAft>
                <a:spcPts val="0"/>
              </a:spcAft>
              <a:buNone/>
            </a:pPr>
            <a:r>
              <a:rPr lang="en" sz="1400">
                <a:solidFill>
                  <a:srgbClr val="000066"/>
                </a:solidFill>
                <a:highlight>
                  <a:srgbClr val="FFFFFF"/>
                </a:highlight>
              </a:rPr>
              <a:t>-For the first 100 years of colonial</a:t>
            </a:r>
            <a:endParaRPr sz="1400">
              <a:solidFill>
                <a:srgbClr val="000066"/>
              </a:solidFill>
              <a:highlight>
                <a:srgbClr val="FFFFFF"/>
              </a:highlight>
            </a:endParaRPr>
          </a:p>
          <a:p>
            <a:pPr marL="342900" lvl="0" indent="-342900" algn="l" rtl="0">
              <a:lnSpc>
                <a:spcPct val="120000"/>
              </a:lnSpc>
              <a:spcBef>
                <a:spcPts val="0"/>
              </a:spcBef>
              <a:spcAft>
                <a:spcPts val="0"/>
              </a:spcAft>
              <a:buNone/>
            </a:pPr>
            <a:r>
              <a:rPr lang="en" sz="1400">
                <a:solidFill>
                  <a:srgbClr val="000066"/>
                </a:solidFill>
                <a:highlight>
                  <a:srgbClr val="FFFFFF"/>
                </a:highlight>
              </a:rPr>
              <a:t>America, the British let the</a:t>
            </a:r>
            <a:endParaRPr sz="1400">
              <a:solidFill>
                <a:srgbClr val="000066"/>
              </a:solidFill>
              <a:highlight>
                <a:srgbClr val="FFFFFF"/>
              </a:highlight>
            </a:endParaRPr>
          </a:p>
          <a:p>
            <a:pPr marL="342900" lvl="0" indent="-342900" algn="l" rtl="0">
              <a:lnSpc>
                <a:spcPct val="120000"/>
              </a:lnSpc>
              <a:spcBef>
                <a:spcPts val="0"/>
              </a:spcBef>
              <a:spcAft>
                <a:spcPts val="0"/>
              </a:spcAft>
              <a:buNone/>
            </a:pPr>
            <a:r>
              <a:rPr lang="en" sz="1400">
                <a:solidFill>
                  <a:srgbClr val="000066"/>
                </a:solidFill>
                <a:highlight>
                  <a:srgbClr val="FFFFFF"/>
                </a:highlight>
              </a:rPr>
              <a:t>colonists govern themselves with little</a:t>
            </a:r>
            <a:endParaRPr sz="1400">
              <a:solidFill>
                <a:srgbClr val="000066"/>
              </a:solidFill>
              <a:highlight>
                <a:srgbClr val="FFFFFF"/>
              </a:highlight>
            </a:endParaRPr>
          </a:p>
          <a:p>
            <a:pPr marL="342900" lvl="0" indent="-342900" algn="l" rtl="0">
              <a:lnSpc>
                <a:spcPct val="120000"/>
              </a:lnSpc>
              <a:spcBef>
                <a:spcPts val="0"/>
              </a:spcBef>
              <a:spcAft>
                <a:spcPts val="0"/>
              </a:spcAft>
              <a:buNone/>
            </a:pPr>
            <a:r>
              <a:rPr lang="en" sz="1400">
                <a:solidFill>
                  <a:srgbClr val="000066"/>
                </a:solidFill>
                <a:highlight>
                  <a:srgbClr val="FFFFFF"/>
                </a:highlight>
              </a:rPr>
              <a:t>interference.</a:t>
            </a:r>
            <a:endParaRPr sz="1400">
              <a:solidFill>
                <a:srgbClr val="000066"/>
              </a:solidFill>
              <a:highlight>
                <a:srgbClr val="FFFFFF"/>
              </a:highlight>
            </a:endParaRPr>
          </a:p>
          <a:p>
            <a:pPr marL="0" lvl="0" indent="0" algn="l" rtl="0">
              <a:lnSpc>
                <a:spcPct val="120000"/>
              </a:lnSpc>
              <a:spcBef>
                <a:spcPts val="0"/>
              </a:spcBef>
              <a:spcAft>
                <a:spcPts val="0"/>
              </a:spcAft>
              <a:buNone/>
            </a:pPr>
            <a:r>
              <a:rPr lang="en" sz="1400">
                <a:solidFill>
                  <a:srgbClr val="000066"/>
                </a:solidFill>
                <a:highlight>
                  <a:srgbClr val="FFFFFF"/>
                </a:highlight>
              </a:rPr>
              <a:t>-After generations of self-reliance,   the colonists found that they needed the British government less and less and began to grow resentful of their interference.</a:t>
            </a:r>
            <a:endParaRPr sz="1400">
              <a:solidFill>
                <a:srgbClr val="000066"/>
              </a:solidFill>
              <a:highlight>
                <a:srgbClr val="FFFFFF"/>
              </a:highlight>
            </a:endParaRPr>
          </a:p>
          <a:p>
            <a:pPr marL="0" lvl="0" indent="0" algn="l" rtl="0">
              <a:lnSpc>
                <a:spcPct val="120000"/>
              </a:lnSpc>
              <a:spcBef>
                <a:spcPts val="0"/>
              </a:spcBef>
              <a:spcAft>
                <a:spcPts val="0"/>
              </a:spcAft>
              <a:buNone/>
            </a:pPr>
            <a:r>
              <a:rPr lang="en" sz="1400">
                <a:solidFill>
                  <a:srgbClr val="000066"/>
                </a:solidFill>
                <a:highlight>
                  <a:srgbClr val="FFFFFF"/>
                </a:highlight>
              </a:rPr>
              <a:t>-As long as the colonies were profitable, the British left them alone.</a:t>
            </a:r>
            <a:endParaRPr sz="1400">
              <a:solidFill>
                <a:srgbClr val="000066"/>
              </a:solidFill>
              <a:highlight>
                <a:srgbClr val="FFFFFF"/>
              </a:highlight>
            </a:endParaRPr>
          </a:p>
          <a:p>
            <a:pPr marL="342900" lvl="0" indent="-342900" algn="l" rtl="0">
              <a:lnSpc>
                <a:spcPct val="120000"/>
              </a:lnSpc>
              <a:spcBef>
                <a:spcPts val="0"/>
              </a:spcBef>
              <a:spcAft>
                <a:spcPts val="0"/>
              </a:spcAft>
              <a:buNone/>
            </a:pPr>
            <a:r>
              <a:rPr lang="en" sz="1400">
                <a:solidFill>
                  <a:srgbClr val="000066"/>
                </a:solidFill>
                <a:highlight>
                  <a:srgbClr val="FFFFFF"/>
                </a:highlight>
              </a:rPr>
              <a:t>Until…the British need money.</a:t>
            </a:r>
            <a:endParaRPr sz="1400">
              <a:solidFill>
                <a:srgbClr val="000066"/>
              </a:solidFill>
              <a:highlight>
                <a:srgbClr val="FFFFFF"/>
              </a:highlight>
            </a:endParaRPr>
          </a:p>
          <a:p>
            <a:pPr marL="0" lvl="0" indent="0" algn="l" rtl="0">
              <a:lnSpc>
                <a:spcPct val="120000"/>
              </a:lnSpc>
              <a:spcBef>
                <a:spcPts val="0"/>
              </a:spcBef>
              <a:spcAft>
                <a:spcPts val="0"/>
              </a:spcAft>
              <a:buNone/>
            </a:pPr>
            <a:endParaRPr sz="1400"/>
          </a:p>
        </p:txBody>
      </p:sp>
      <p:pic>
        <p:nvPicPr>
          <p:cNvPr id="64" name="Google Shape;64;p14"/>
          <p:cNvPicPr preferRelativeResize="0"/>
          <p:nvPr/>
        </p:nvPicPr>
        <p:blipFill>
          <a:blip r:embed="rId3">
            <a:alphaModFix/>
          </a:blip>
          <a:stretch>
            <a:fillRect/>
          </a:stretch>
        </p:blipFill>
        <p:spPr>
          <a:xfrm>
            <a:off x="4635600" y="131050"/>
            <a:ext cx="4508399" cy="47066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French and Indian War Lecture</a:t>
            </a:r>
            <a:endParaRPr/>
          </a:p>
        </p:txBody>
      </p:sp>
      <p:sp>
        <p:nvSpPr>
          <p:cNvPr id="70" name="Google Shape;70;p15"/>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video will remind you of the causes of the French and Indian War and teach you reasons why it helped start the American Revolution.  Please watch the video, take notes if you would like, and be ready to answer discussion questions.  Be sure to be aware of the causes and effects of the war!</a:t>
            </a:r>
            <a:endParaRPr/>
          </a:p>
          <a:p>
            <a:pPr marL="0" lvl="0" indent="0" algn="l" rtl="0">
              <a:spcBef>
                <a:spcPts val="1600"/>
              </a:spcBef>
              <a:spcAft>
                <a:spcPts val="0"/>
              </a:spcAft>
              <a:buNone/>
            </a:pPr>
            <a:r>
              <a:rPr lang="en"/>
              <a:t>Watch the video below for a fun little lesson about the French and Indian War!</a:t>
            </a:r>
            <a:endParaRPr/>
          </a:p>
          <a:p>
            <a:pPr marL="0" lvl="0" indent="0" algn="l" rtl="0">
              <a:spcBef>
                <a:spcPts val="1600"/>
              </a:spcBef>
              <a:spcAft>
                <a:spcPts val="0"/>
              </a:spcAft>
              <a:buNone/>
            </a:pPr>
            <a:r>
              <a:rPr lang="en" u="sng">
                <a:solidFill>
                  <a:schemeClr val="hlink"/>
                </a:solidFill>
                <a:hlinkClick r:id="rId4"/>
              </a:rPr>
              <a:t>SONG: French and Indian War</a:t>
            </a:r>
            <a:endParaRPr/>
          </a:p>
          <a:p>
            <a:pPr marL="0" lvl="0" indent="0" algn="l" rtl="0">
              <a:spcBef>
                <a:spcPts val="1600"/>
              </a:spcBef>
              <a:spcAft>
                <a:spcPts val="160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French and Indian War: the war that MADE america</a:t>
            </a:r>
            <a:endParaRPr/>
          </a:p>
        </p:txBody>
      </p:sp>
      <p:sp>
        <p:nvSpPr>
          <p:cNvPr id="76" name="Google Shape;76;p16"/>
          <p:cNvSpPr txBox="1">
            <a:spLocks noGrp="1"/>
          </p:cNvSpPr>
          <p:nvPr>
            <p:ph type="body" idx="1"/>
          </p:nvPr>
        </p:nvSpPr>
        <p:spPr>
          <a:xfrm>
            <a:off x="311700" y="1228675"/>
            <a:ext cx="5323200" cy="3340200"/>
          </a:xfrm>
          <a:prstGeom prst="rect">
            <a:avLst/>
          </a:prstGeom>
        </p:spPr>
        <p:txBody>
          <a:bodyPr spcFirstLastPara="1" wrap="square" lIns="91425" tIns="91425" rIns="91425" bIns="91425" anchor="t" anchorCtr="0">
            <a:noAutofit/>
          </a:bodyPr>
          <a:lstStyle/>
          <a:p>
            <a:pPr marL="457200" lvl="0" indent="-311150" algn="l" rtl="0">
              <a:lnSpc>
                <a:spcPct val="120000"/>
              </a:lnSpc>
              <a:spcBef>
                <a:spcPts val="0"/>
              </a:spcBef>
              <a:spcAft>
                <a:spcPts val="0"/>
              </a:spcAft>
              <a:buClr>
                <a:srgbClr val="000000"/>
              </a:buClr>
              <a:buSzPts val="1300"/>
              <a:buChar char="●"/>
            </a:pPr>
            <a:r>
              <a:rPr lang="en" sz="1300" b="1">
                <a:solidFill>
                  <a:srgbClr val="000000"/>
                </a:solidFill>
              </a:rPr>
              <a:t>War between Britain and France to control North America. (1754-1763)</a:t>
            </a:r>
            <a:endParaRPr sz="1300" b="1">
              <a:solidFill>
                <a:srgbClr val="000000"/>
              </a:solidFill>
            </a:endParaRPr>
          </a:p>
          <a:p>
            <a:pPr marL="457200" lvl="0" indent="-311150" algn="l" rtl="0">
              <a:lnSpc>
                <a:spcPct val="120000"/>
              </a:lnSpc>
              <a:spcBef>
                <a:spcPts val="0"/>
              </a:spcBef>
              <a:spcAft>
                <a:spcPts val="0"/>
              </a:spcAft>
              <a:buClr>
                <a:srgbClr val="000000"/>
              </a:buClr>
              <a:buSzPts val="1300"/>
              <a:buChar char="●"/>
            </a:pPr>
            <a:r>
              <a:rPr lang="en" sz="1300" b="1">
                <a:solidFill>
                  <a:srgbClr val="000000"/>
                </a:solidFill>
              </a:rPr>
              <a:t>Was a major cause of the Revolutionary War for two reasons:</a:t>
            </a:r>
            <a:endParaRPr sz="1300" b="1">
              <a:solidFill>
                <a:srgbClr val="000000"/>
              </a:solidFill>
            </a:endParaRPr>
          </a:p>
          <a:p>
            <a:pPr marL="914400" lvl="1" indent="-311150" algn="l" rtl="0">
              <a:lnSpc>
                <a:spcPct val="120000"/>
              </a:lnSpc>
              <a:spcBef>
                <a:spcPts val="0"/>
              </a:spcBef>
              <a:spcAft>
                <a:spcPts val="0"/>
              </a:spcAft>
              <a:buClr>
                <a:srgbClr val="000000"/>
              </a:buClr>
              <a:buSzPts val="1300"/>
              <a:buChar char="○"/>
            </a:pPr>
            <a:r>
              <a:rPr lang="en" sz="1300" b="1" u="sng">
                <a:solidFill>
                  <a:srgbClr val="000000"/>
                </a:solidFill>
              </a:rPr>
              <a:t>Proclamation of 1763</a:t>
            </a:r>
            <a:r>
              <a:rPr lang="en" sz="1300" b="1">
                <a:solidFill>
                  <a:srgbClr val="000000"/>
                </a:solidFill>
              </a:rPr>
              <a:t> – banned all settlement west of the Appalachians  to avoid more conflicts with Native Americans – this angered the colonists.</a:t>
            </a:r>
            <a:endParaRPr sz="1300" b="1">
              <a:solidFill>
                <a:srgbClr val="000000"/>
              </a:solidFill>
            </a:endParaRPr>
          </a:p>
          <a:p>
            <a:pPr marL="914400" lvl="1" indent="-311150" algn="l" rtl="0">
              <a:lnSpc>
                <a:spcPct val="120000"/>
              </a:lnSpc>
              <a:spcBef>
                <a:spcPts val="0"/>
              </a:spcBef>
              <a:spcAft>
                <a:spcPts val="0"/>
              </a:spcAft>
              <a:buClr>
                <a:srgbClr val="000000"/>
              </a:buClr>
              <a:buSzPts val="1300"/>
              <a:buChar char="○"/>
            </a:pPr>
            <a:r>
              <a:rPr lang="en" sz="1300" b="1">
                <a:solidFill>
                  <a:srgbClr val="000000"/>
                </a:solidFill>
              </a:rPr>
              <a:t>Fighting this war caused economic hardship for the British which they passed on to the colonies through taxation.</a:t>
            </a:r>
            <a:endParaRPr sz="1300" b="1">
              <a:solidFill>
                <a:srgbClr val="000000"/>
              </a:solidFill>
            </a:endParaRPr>
          </a:p>
          <a:p>
            <a:pPr marL="0" lvl="0" indent="0" algn="l" rtl="0">
              <a:spcBef>
                <a:spcPts val="0"/>
              </a:spcBef>
              <a:spcAft>
                <a:spcPts val="160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push dir="r"/>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80"/>
        <p:cNvGrpSpPr/>
        <p:nvPr/>
      </p:nvGrpSpPr>
      <p:grpSpPr>
        <a:xfrm>
          <a:off x="0" y="0"/>
          <a:ext cx="0" cy="0"/>
          <a:chOff x="0" y="0"/>
          <a:chExt cx="0" cy="0"/>
        </a:xfrm>
      </p:grpSpPr>
      <p:pic>
        <p:nvPicPr>
          <p:cNvPr id="81" name="Google Shape;81;p17" descr="bbk.jpg"/>
          <p:cNvPicPr preferRelativeResize="0"/>
          <p:nvPr/>
        </p:nvPicPr>
        <p:blipFill>
          <a:blip r:embed="rId3">
            <a:alphaModFix/>
          </a:blip>
          <a:stretch>
            <a:fillRect/>
          </a:stretch>
        </p:blipFill>
        <p:spPr>
          <a:xfrm>
            <a:off x="1457058" y="0"/>
            <a:ext cx="6229885" cy="51435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85"/>
        <p:cNvGrpSpPr/>
        <p:nvPr/>
      </p:nvGrpSpPr>
      <p:grpSpPr>
        <a:xfrm>
          <a:off x="0" y="0"/>
          <a:ext cx="0" cy="0"/>
          <a:chOff x="0" y="0"/>
          <a:chExt cx="0" cy="0"/>
        </a:xfrm>
      </p:grpSpPr>
      <p:pic>
        <p:nvPicPr>
          <p:cNvPr id="86" name="Google Shape;86;p18" descr="bbq.jpg"/>
          <p:cNvPicPr preferRelativeResize="0"/>
          <p:nvPr/>
        </p:nvPicPr>
        <p:blipFill>
          <a:blip r:embed="rId3">
            <a:alphaModFix/>
          </a:blip>
          <a:stretch>
            <a:fillRect/>
          </a:stretch>
        </p:blipFill>
        <p:spPr>
          <a:xfrm>
            <a:off x="1457058" y="0"/>
            <a:ext cx="6229885" cy="5143501"/>
          </a:xfrm>
          <a:prstGeom prst="rect">
            <a:avLst/>
          </a:prstGeom>
          <a:noFill/>
          <a:ln>
            <a:noFill/>
          </a:ln>
        </p:spPr>
      </p:pic>
      <p:sp>
        <p:nvSpPr>
          <p:cNvPr id="87" name="Google Shape;87;p18"/>
          <p:cNvSpPr txBox="1"/>
          <p:nvPr/>
        </p:nvSpPr>
        <p:spPr>
          <a:xfrm>
            <a:off x="4811875" y="3195050"/>
            <a:ext cx="2427900" cy="157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Why do you think this would anger the colonists?  Why do you think Great Britain thought it was the right thing to do?Think about it, be ready to discuss.  Read information on this link.</a:t>
            </a:r>
            <a:r>
              <a:rPr lang="en" b="1" u="sng">
                <a:solidFill>
                  <a:schemeClr val="hlink"/>
                </a:solidFill>
                <a:hlinkClick r:id="rId4"/>
              </a:rPr>
              <a:t>LINK</a:t>
            </a:r>
            <a:endParaRPr b="1"/>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Taxation without representation</a:t>
            </a:r>
            <a:endParaRPr/>
          </a:p>
        </p:txBody>
      </p:sp>
      <p:sp>
        <p:nvSpPr>
          <p:cNvPr id="93" name="Google Shape;93;p19"/>
          <p:cNvSpPr txBox="1">
            <a:spLocks noGrp="1"/>
          </p:cNvSpPr>
          <p:nvPr>
            <p:ph type="body" idx="1"/>
          </p:nvPr>
        </p:nvSpPr>
        <p:spPr>
          <a:xfrm>
            <a:off x="311700" y="982825"/>
            <a:ext cx="3999900" cy="3586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a:t>The British felt that it was only right that the colonists helped pay for the debts of the French and Indian War because it benefited them.</a:t>
            </a:r>
            <a:endParaRPr/>
          </a:p>
          <a:p>
            <a:pPr marL="457200" lvl="0" indent="-317500" algn="l" rtl="0">
              <a:spcBef>
                <a:spcPts val="0"/>
              </a:spcBef>
              <a:spcAft>
                <a:spcPts val="0"/>
              </a:spcAft>
              <a:buSzPts val="1400"/>
              <a:buChar char="●"/>
            </a:pPr>
            <a:r>
              <a:rPr lang="en"/>
              <a:t>They also needed the colonists to help pay for the soldiers that were being paid to guard the Proclamation Line.</a:t>
            </a:r>
            <a:endParaRPr/>
          </a:p>
          <a:p>
            <a:pPr marL="457200" lvl="0" indent="-317500" algn="l" rtl="0">
              <a:spcBef>
                <a:spcPts val="0"/>
              </a:spcBef>
              <a:spcAft>
                <a:spcPts val="0"/>
              </a:spcAft>
              <a:buSzPts val="1400"/>
              <a:buChar char="●"/>
            </a:pPr>
            <a:r>
              <a:rPr lang="en"/>
              <a:t>A series of “Acts” were passed to impose taxes on the colonists.</a:t>
            </a:r>
            <a:endParaRPr/>
          </a:p>
          <a:p>
            <a:pPr marL="457200" lvl="0" indent="-317500" algn="l" rtl="0">
              <a:spcBef>
                <a:spcPts val="0"/>
              </a:spcBef>
              <a:spcAft>
                <a:spcPts val="0"/>
              </a:spcAft>
              <a:buSzPts val="1400"/>
              <a:buChar char="●"/>
            </a:pPr>
            <a:r>
              <a:rPr lang="en" b="1">
                <a:solidFill>
                  <a:srgbClr val="990000"/>
                </a:solidFill>
              </a:rPr>
              <a:t>Sugar Act 1764:</a:t>
            </a:r>
            <a:r>
              <a:rPr lang="en"/>
              <a:t>taxed imported sugar &amp; molasses-British given right to arrest suspected smugglers.</a:t>
            </a:r>
            <a:endParaRPr/>
          </a:p>
        </p:txBody>
      </p:sp>
      <p:sp>
        <p:nvSpPr>
          <p:cNvPr id="94" name="Google Shape;94;p19"/>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b="1">
                <a:solidFill>
                  <a:srgbClr val="990000"/>
                </a:solidFill>
              </a:rPr>
              <a:t>Stamp Act 1765: </a:t>
            </a:r>
            <a:r>
              <a:rPr lang="en"/>
              <a:t>required all legal documents to bear a tax stamp that could only be purchased through official tax collectors. </a:t>
            </a:r>
            <a:endParaRPr/>
          </a:p>
          <a:p>
            <a:pPr marL="914400" lvl="1" indent="-304800" algn="l" rtl="0">
              <a:spcBef>
                <a:spcPts val="0"/>
              </a:spcBef>
              <a:spcAft>
                <a:spcPts val="0"/>
              </a:spcAft>
              <a:buSzPts val="1200"/>
              <a:buChar char="○"/>
            </a:pPr>
            <a:r>
              <a:rPr lang="en"/>
              <a:t>Ex: Wills, bills of sale, playing cards, newspapers</a:t>
            </a:r>
            <a:endParaRPr/>
          </a:p>
          <a:p>
            <a:pPr marL="914400" lvl="1" indent="-304800" algn="l" rtl="0">
              <a:spcBef>
                <a:spcPts val="0"/>
              </a:spcBef>
              <a:spcAft>
                <a:spcPts val="0"/>
              </a:spcAft>
              <a:buSzPts val="1200"/>
              <a:buChar char="○"/>
            </a:pPr>
            <a:r>
              <a:rPr lang="en"/>
              <a:t>Internal tax-this scared the colonists because all of the other taxes had been on imports.-declared the taxes “unlawful”</a:t>
            </a:r>
            <a:endParaRPr/>
          </a:p>
          <a:p>
            <a:pPr marL="1371600" lvl="2" indent="-304800" algn="l" rtl="0">
              <a:spcBef>
                <a:spcPts val="0"/>
              </a:spcBef>
              <a:spcAft>
                <a:spcPts val="0"/>
              </a:spcAft>
              <a:buSzPts val="1200"/>
              <a:buChar char="■"/>
            </a:pPr>
            <a:r>
              <a:rPr lang="en"/>
              <a:t>Sons of Liberty formed</a:t>
            </a:r>
            <a:endParaRPr/>
          </a:p>
          <a:p>
            <a:pPr marL="1371600" lvl="2" indent="-304800" algn="l" rtl="0">
              <a:spcBef>
                <a:spcPts val="0"/>
              </a:spcBef>
              <a:spcAft>
                <a:spcPts val="0"/>
              </a:spcAft>
              <a:buSzPts val="1200"/>
              <a:buChar char="■"/>
            </a:pPr>
            <a:r>
              <a:rPr lang="en"/>
              <a:t>Colonists organize to boycott British goods.</a:t>
            </a:r>
            <a:endParaRPr/>
          </a:p>
          <a:p>
            <a:pPr marL="1371600" lvl="2" indent="-304800" algn="l" rtl="0">
              <a:spcBef>
                <a:spcPts val="0"/>
              </a:spcBef>
              <a:spcAft>
                <a:spcPts val="0"/>
              </a:spcAft>
              <a:buSzPts val="1200"/>
              <a:buChar char="■"/>
            </a:pPr>
            <a:r>
              <a:rPr lang="en"/>
              <a:t>Repealed in 1766 </a:t>
            </a:r>
            <a:endParaRPr/>
          </a:p>
        </p:txBody>
      </p:sp>
    </p:spTree>
  </p:cSld>
  <p:clrMapOvr>
    <a:masterClrMapping/>
  </p:clrMapOvr>
  <mc:AlternateContent xmlns:mc="http://schemas.openxmlformats.org/markup-compatibility/2006" xmlns:p14="http://schemas.microsoft.com/office/powerpoint/2010/main">
    <mc:Choice Requires="p14">
      <p:transition spd="slow">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Videos</a:t>
            </a:r>
            <a:endParaRPr/>
          </a:p>
        </p:txBody>
      </p:sp>
      <p:sp>
        <p:nvSpPr>
          <p:cNvPr id="100" name="Google Shape;100;p20"/>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Stamp Act:  Watch each video about the Stamp Act.  Think about these questions.  Why were the colonists upset about the Stamp Act?  Why did the British and colonial loyalists think that it was okay to pass this act? Why is it considered and “internal” tax?  Even though it was repealed, what lasting effect did it have? </a:t>
            </a:r>
            <a:endParaRPr/>
          </a:p>
          <a:p>
            <a:pPr marL="0" lvl="0" indent="0" algn="l" rtl="0">
              <a:spcBef>
                <a:spcPts val="1600"/>
              </a:spcBef>
              <a:spcAft>
                <a:spcPts val="0"/>
              </a:spcAft>
              <a:buNone/>
            </a:pPr>
            <a:r>
              <a:rPr lang="en"/>
              <a:t>Be ready to discuss in a discussion forum</a:t>
            </a:r>
            <a:endParaRPr/>
          </a:p>
          <a:p>
            <a:pPr marL="0" lvl="0" indent="0" algn="l" rtl="0">
              <a:spcBef>
                <a:spcPts val="1600"/>
              </a:spcBef>
              <a:spcAft>
                <a:spcPts val="1600"/>
              </a:spcAft>
              <a:buNone/>
            </a:pPr>
            <a:endParaRPr/>
          </a:p>
        </p:txBody>
      </p:sp>
      <p:sp>
        <p:nvSpPr>
          <p:cNvPr id="101" name="Google Shape;101;p20"/>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Stamp Act:1</a:t>
            </a:r>
            <a:endParaRPr/>
          </a:p>
          <a:p>
            <a:pPr marL="0" lvl="0" indent="0" algn="l" rtl="0">
              <a:spcBef>
                <a:spcPts val="1600"/>
              </a:spcBef>
              <a:spcAft>
                <a:spcPts val="1600"/>
              </a:spcAft>
              <a:buNone/>
            </a:pPr>
            <a:r>
              <a:rPr lang="en" u="sng">
                <a:solidFill>
                  <a:schemeClr val="hlink"/>
                </a:solidFill>
                <a:hlinkClick r:id="rId4"/>
              </a:rPr>
              <a:t>Stamp Act: 2</a:t>
            </a:r>
            <a:endParaRPr/>
          </a:p>
        </p:txBody>
      </p:sp>
      <p:pic>
        <p:nvPicPr>
          <p:cNvPr id="102" name="Google Shape;102;p20" descr="download.jpg"/>
          <p:cNvPicPr preferRelativeResize="0"/>
          <p:nvPr/>
        </p:nvPicPr>
        <p:blipFill>
          <a:blip r:embed="rId5">
            <a:alphaModFix/>
          </a:blip>
          <a:stretch>
            <a:fillRect/>
          </a:stretch>
        </p:blipFill>
        <p:spPr>
          <a:xfrm>
            <a:off x="4770274" y="2165650"/>
            <a:ext cx="3649375" cy="25561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Growing British opposition</a:t>
            </a:r>
            <a:endParaRPr/>
          </a:p>
        </p:txBody>
      </p:sp>
      <p:sp>
        <p:nvSpPr>
          <p:cNvPr id="108" name="Google Shape;108;p21"/>
          <p:cNvSpPr txBox="1">
            <a:spLocks noGrp="1"/>
          </p:cNvSpPr>
          <p:nvPr>
            <p:ph type="body" idx="1"/>
          </p:nvPr>
        </p:nvSpPr>
        <p:spPr>
          <a:xfrm>
            <a:off x="54600" y="1228675"/>
            <a:ext cx="42570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highlight>
                  <a:srgbClr val="FFFFFF"/>
                </a:highlight>
              </a:rPr>
              <a:t>-The Sons of Liberty were a secret, underground organization that was founded in Boston by Samuel Adams and John Hancock in July 1765. The Sons of Liberty were opposed to the </a:t>
            </a:r>
            <a:r>
              <a:rPr lang="en">
                <a:solidFill>
                  <a:srgbClr val="000000"/>
                </a:solidFill>
                <a:highlight>
                  <a:srgbClr val="FFFFFF"/>
                </a:highlight>
                <a:uFill>
                  <a:noFill/>
                </a:uFill>
                <a:hlinkClick r:id="rId3">
                  <a:extLst>
                    <a:ext uri="{A12FA001-AC4F-418D-AE19-62706E023703}">
                      <ahyp:hlinkClr xmlns:ahyp="http://schemas.microsoft.com/office/drawing/2018/hyperlinkcolor" val="tx"/>
                    </a:ext>
                  </a:extLst>
                </a:hlinkClick>
              </a:rPr>
              <a:t>Stamp Act</a:t>
            </a:r>
            <a:r>
              <a:rPr lang="en">
                <a:solidFill>
                  <a:srgbClr val="000000"/>
                </a:solidFill>
                <a:highlight>
                  <a:srgbClr val="FFFFFF"/>
                </a:highlight>
              </a:rPr>
              <a:t> and their membership spread to a number of colonial towns.</a:t>
            </a:r>
            <a:endParaRPr>
              <a:solidFill>
                <a:srgbClr val="000000"/>
              </a:solidFill>
              <a:highlight>
                <a:srgbClr val="FFFFFF"/>
              </a:highlight>
            </a:endParaRPr>
          </a:p>
          <a:p>
            <a:pPr marL="0" lvl="0" indent="0" algn="l" rtl="0">
              <a:spcBef>
                <a:spcPts val="1600"/>
              </a:spcBef>
              <a:spcAft>
                <a:spcPts val="0"/>
              </a:spcAft>
              <a:buNone/>
            </a:pPr>
            <a:r>
              <a:rPr lang="en">
                <a:solidFill>
                  <a:srgbClr val="000000"/>
                </a:solidFill>
                <a:highlight>
                  <a:srgbClr val="FFFFFF"/>
                </a:highlight>
              </a:rPr>
              <a:t>-Great Britain repealed the Stamp Act because of the uproar, but still wanted to show the colonies that they could tax them and that they were in charge so they came up with other (external) ways to tax colonists.</a:t>
            </a:r>
            <a:endParaRPr>
              <a:solidFill>
                <a:srgbClr val="000000"/>
              </a:solidFill>
              <a:highlight>
                <a:srgbClr val="FFFFFF"/>
              </a:highlight>
            </a:endParaRPr>
          </a:p>
          <a:p>
            <a:pPr marL="0" lvl="0" indent="0" algn="l" rtl="0">
              <a:spcBef>
                <a:spcPts val="1600"/>
              </a:spcBef>
              <a:spcAft>
                <a:spcPts val="0"/>
              </a:spcAft>
              <a:buNone/>
            </a:pPr>
            <a:endParaRPr>
              <a:solidFill>
                <a:srgbClr val="000000"/>
              </a:solidFill>
              <a:highlight>
                <a:srgbClr val="FFFFFF"/>
              </a:highlight>
              <a:latin typeface="Arial"/>
              <a:ea typeface="Arial"/>
              <a:cs typeface="Arial"/>
              <a:sym typeface="Arial"/>
            </a:endParaRPr>
          </a:p>
          <a:p>
            <a:pPr marL="0" lvl="0" indent="0" algn="l" rtl="0">
              <a:spcBef>
                <a:spcPts val="1600"/>
              </a:spcBef>
              <a:spcAft>
                <a:spcPts val="1600"/>
              </a:spcAft>
              <a:buNone/>
            </a:pPr>
            <a:endParaRPr>
              <a:solidFill>
                <a:srgbClr val="000000"/>
              </a:solidFill>
              <a:highlight>
                <a:srgbClr val="FFFFFF"/>
              </a:highlight>
              <a:latin typeface="Arial"/>
              <a:ea typeface="Arial"/>
              <a:cs typeface="Arial"/>
              <a:sym typeface="Arial"/>
            </a:endParaRPr>
          </a:p>
        </p:txBody>
      </p:sp>
      <p:sp>
        <p:nvSpPr>
          <p:cNvPr id="109" name="Google Shape;109;p21"/>
          <p:cNvSpPr txBox="1">
            <a:spLocks noGrp="1"/>
          </p:cNvSpPr>
          <p:nvPr>
            <p:ph type="body" idx="2"/>
          </p:nvPr>
        </p:nvSpPr>
        <p:spPr>
          <a:xfrm>
            <a:off x="4586550" y="597125"/>
            <a:ext cx="4455600" cy="3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00000"/>
                </a:solidFill>
              </a:rPr>
              <a:t>Townshend Acts/Duties 1767:</a:t>
            </a:r>
            <a:endParaRPr b="1">
              <a:solidFill>
                <a:srgbClr val="000000"/>
              </a:solidFill>
            </a:endParaRPr>
          </a:p>
          <a:p>
            <a:pPr marL="457200" lvl="0" indent="-317500" algn="l" rtl="0">
              <a:lnSpc>
                <a:spcPct val="100000"/>
              </a:lnSpc>
              <a:spcBef>
                <a:spcPts val="1600"/>
              </a:spcBef>
              <a:spcAft>
                <a:spcPts val="0"/>
              </a:spcAft>
              <a:buClr>
                <a:srgbClr val="000000"/>
              </a:buClr>
              <a:buSzPts val="1400"/>
              <a:buChar char="●"/>
            </a:pPr>
            <a:r>
              <a:rPr lang="en">
                <a:solidFill>
                  <a:srgbClr val="000000"/>
                </a:solidFill>
              </a:rPr>
              <a:t>Series of acts passed by Parliament proposed by Charles Townshend.</a:t>
            </a:r>
            <a:endParaRPr>
              <a:solidFill>
                <a:srgbClr val="000000"/>
              </a:solidFill>
            </a:endParaRPr>
          </a:p>
          <a:p>
            <a:pPr marL="457200" lvl="0" indent="-317500" algn="l" rtl="0">
              <a:lnSpc>
                <a:spcPct val="100000"/>
              </a:lnSpc>
              <a:spcBef>
                <a:spcPts val="0"/>
              </a:spcBef>
              <a:spcAft>
                <a:spcPts val="0"/>
              </a:spcAft>
              <a:buClr>
                <a:srgbClr val="000000"/>
              </a:buClr>
              <a:buSzPts val="1400"/>
              <a:buChar char="●"/>
            </a:pPr>
            <a:r>
              <a:rPr lang="en">
                <a:solidFill>
                  <a:srgbClr val="000000"/>
                </a:solidFill>
              </a:rPr>
              <a:t>Taxed imports including </a:t>
            </a:r>
            <a:r>
              <a:rPr lang="en" u="sng">
                <a:solidFill>
                  <a:srgbClr val="000000"/>
                </a:solidFill>
              </a:rPr>
              <a:t>paper, paint, lead, tea, and glass</a:t>
            </a:r>
            <a:r>
              <a:rPr lang="en">
                <a:solidFill>
                  <a:srgbClr val="000000"/>
                </a:solidFill>
              </a:rPr>
              <a:t>-these items were not produced in the colonies so they were only aloud to buy from Great Britain.</a:t>
            </a:r>
            <a:endParaRPr>
              <a:solidFill>
                <a:srgbClr val="000000"/>
              </a:solidFill>
            </a:endParaRPr>
          </a:p>
          <a:p>
            <a:pPr marL="457200" lvl="0" indent="-317500" algn="l" rtl="0">
              <a:lnSpc>
                <a:spcPct val="100000"/>
              </a:lnSpc>
              <a:spcBef>
                <a:spcPts val="0"/>
              </a:spcBef>
              <a:spcAft>
                <a:spcPts val="0"/>
              </a:spcAft>
              <a:buClr>
                <a:srgbClr val="000000"/>
              </a:buClr>
              <a:buSzPts val="1400"/>
              <a:buChar char="●"/>
            </a:pPr>
            <a:r>
              <a:rPr lang="en">
                <a:solidFill>
                  <a:srgbClr val="000000"/>
                </a:solidFill>
              </a:rPr>
              <a:t>Quartering Act: colonists had to provide food/their homes to British soldiers</a:t>
            </a:r>
            <a:endParaRPr>
              <a:solidFill>
                <a:srgbClr val="000000"/>
              </a:solidFill>
            </a:endParaRPr>
          </a:p>
          <a:p>
            <a:pPr marL="457200" lvl="0" indent="-317500" algn="l" rtl="0">
              <a:lnSpc>
                <a:spcPct val="100000"/>
              </a:lnSpc>
              <a:spcBef>
                <a:spcPts val="0"/>
              </a:spcBef>
              <a:spcAft>
                <a:spcPts val="0"/>
              </a:spcAft>
              <a:buClr>
                <a:srgbClr val="000000"/>
              </a:buClr>
              <a:buSzPts val="1400"/>
              <a:buChar char="●"/>
            </a:pPr>
            <a:r>
              <a:rPr lang="en">
                <a:solidFill>
                  <a:srgbClr val="000000"/>
                </a:solidFill>
              </a:rPr>
              <a:t>The colonist’s opposition to internal taxes did not mean they would not oppose external taxes.</a:t>
            </a:r>
            <a:endParaRPr>
              <a:solidFill>
                <a:srgbClr val="000000"/>
              </a:solidFill>
            </a:endParaRPr>
          </a:p>
          <a:p>
            <a:pPr marL="457200" lvl="0" indent="-317500" algn="l" rtl="0">
              <a:lnSpc>
                <a:spcPct val="100000"/>
              </a:lnSpc>
              <a:spcBef>
                <a:spcPts val="0"/>
              </a:spcBef>
              <a:spcAft>
                <a:spcPts val="0"/>
              </a:spcAft>
              <a:buClr>
                <a:srgbClr val="000000"/>
              </a:buClr>
              <a:buSzPts val="1400"/>
              <a:buChar char="●"/>
            </a:pPr>
            <a:r>
              <a:rPr lang="en">
                <a:solidFill>
                  <a:srgbClr val="000000"/>
                </a:solidFill>
              </a:rPr>
              <a:t>P</a:t>
            </a:r>
            <a:r>
              <a:rPr lang="en">
                <a:solidFill>
                  <a:srgbClr val="000000"/>
                </a:solidFill>
                <a:highlight>
                  <a:srgbClr val="FFFFFF"/>
                </a:highlight>
              </a:rPr>
              <a:t>atriot mobs staged further boycotts, burned shops and merchandise of merchants who continued to do business with Britain.</a:t>
            </a:r>
            <a:endParaRPr>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22"/>
          <p:cNvSpPr txBox="1">
            <a:spLocks noGrp="1"/>
          </p:cNvSpPr>
          <p:nvPr>
            <p:ph type="body" idx="1"/>
          </p:nvPr>
        </p:nvSpPr>
        <p:spPr>
          <a:xfrm>
            <a:off x="311700" y="882325"/>
            <a:ext cx="3999900" cy="36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The culmination of all of these acts put together led to extreme hostility, verbal aggression, and physical altercations, especially in Boston.  Tensions grew between the colonists and British soldiers, as well as with Patriots (those against the crown, trying to govern themselves) and the Loyalists (those in favor of British rule).</a:t>
            </a:r>
            <a:endParaRPr>
              <a:solidFill>
                <a:srgbClr val="000000"/>
              </a:solidFill>
            </a:endParaRPr>
          </a:p>
          <a:p>
            <a:pPr marL="0" lvl="0" indent="0" algn="l" rtl="0">
              <a:spcBef>
                <a:spcPts val="1600"/>
              </a:spcBef>
              <a:spcAft>
                <a:spcPts val="0"/>
              </a:spcAft>
              <a:buNone/>
            </a:pPr>
            <a:r>
              <a:rPr lang="en">
                <a:solidFill>
                  <a:srgbClr val="000000"/>
                </a:solidFill>
              </a:rPr>
              <a:t>The next lesson will cover some of the effects of this turmoil, the most direct effect being:The Boston Massacre</a:t>
            </a:r>
            <a:endParaRPr>
              <a:solidFill>
                <a:srgbClr val="000000"/>
              </a:solidFill>
            </a:endParaRPr>
          </a:p>
          <a:p>
            <a:pPr marL="0" lvl="0" indent="0" algn="l" rtl="0">
              <a:spcBef>
                <a:spcPts val="1600"/>
              </a:spcBef>
              <a:spcAft>
                <a:spcPts val="1600"/>
              </a:spcAft>
              <a:buNone/>
            </a:pPr>
            <a:endParaRPr/>
          </a:p>
        </p:txBody>
      </p:sp>
      <p:sp>
        <p:nvSpPr>
          <p:cNvPr id="116" name="Google Shape;116;p22"/>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7" name="Google Shape;117;p22" descr="hith-boston-massacre-152189046.jpg"/>
          <p:cNvPicPr preferRelativeResize="0"/>
          <p:nvPr/>
        </p:nvPicPr>
        <p:blipFill>
          <a:blip r:embed="rId3">
            <a:alphaModFix/>
          </a:blip>
          <a:stretch>
            <a:fillRect/>
          </a:stretch>
        </p:blipFill>
        <p:spPr>
          <a:xfrm>
            <a:off x="4264050" y="1093852"/>
            <a:ext cx="4162231" cy="34378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797</Words>
  <Application>Microsoft Office PowerPoint</Application>
  <PresentationFormat>On-screen Show (16:9)</PresentationFormat>
  <Paragraphs>47</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Amatic SC</vt:lpstr>
      <vt:lpstr>Arial</vt:lpstr>
      <vt:lpstr>Source Code Pro</vt:lpstr>
      <vt:lpstr>Beach Day</vt:lpstr>
      <vt:lpstr>EARLY CAuses of the American Revolution</vt:lpstr>
      <vt:lpstr>BAckground</vt:lpstr>
      <vt:lpstr>French and Indian War Lecture</vt:lpstr>
      <vt:lpstr>French and Indian War: the war that MADE america</vt:lpstr>
      <vt:lpstr>PowerPoint Presentation</vt:lpstr>
      <vt:lpstr>PowerPoint Presentation</vt:lpstr>
      <vt:lpstr>Taxation without representation</vt:lpstr>
      <vt:lpstr>Videos</vt:lpstr>
      <vt:lpstr>Growing British opposition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CAuses of the American Revolution</dc:title>
  <dc:creator>computer 3</dc:creator>
  <cp:lastModifiedBy>Dan Hoffman</cp:lastModifiedBy>
  <cp:revision>1</cp:revision>
  <dcterms:modified xsi:type="dcterms:W3CDTF">2021-09-18T21:21:58Z</dcterms:modified>
</cp:coreProperties>
</file>