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160000" cy="7620000"/>
  <p:notesSz cx="7620000" cy="10160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4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i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i0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092fb67a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092fb67a8_0_23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f092fb67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f092fb67a8_0_0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f092fb67a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f092fb67a8_0_16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1003d5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01003d5ea_0_0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1003d5e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01003d5ea_0_10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1003d5e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01003d5ea_0_26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1003d5e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1003d5ea_0_31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01003d5e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01003d5ea_0_15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1003d5ea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1003d5ea_0_37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10160100" cy="50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12875" tIns="112875" rIns="112875" bIns="112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46333" y="580963"/>
            <a:ext cx="9467400" cy="39858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2pPr>
            <a:lvl3pPr lvl="2" algn="ctr"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3pPr>
            <a:lvl4pPr lvl="3" algn="ctr"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4pPr>
            <a:lvl5pPr lvl="4" algn="ctr"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5pPr>
            <a:lvl6pPr lvl="5" algn="ctr"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6pPr>
            <a:lvl7pPr lvl="6" algn="ctr"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7pPr>
            <a:lvl8pPr lvl="7" algn="ctr"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8pPr>
            <a:lvl9pPr lvl="8" algn="ctr"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46333" y="5763555"/>
            <a:ext cx="9467400" cy="10461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4167" y="1188889"/>
            <a:ext cx="3931800" cy="52422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46333" y="1820259"/>
            <a:ext cx="9467400" cy="4948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46333" y="1820259"/>
            <a:ext cx="4444200" cy="4948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5369333" y="1820259"/>
            <a:ext cx="4444200" cy="4948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38667" y="458296"/>
            <a:ext cx="9486300" cy="1108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46333" y="823111"/>
            <a:ext cx="3120000" cy="1119600"/>
          </a:xfrm>
          <a:prstGeom prst="rect">
            <a:avLst/>
          </a:prstGeom>
        </p:spPr>
        <p:txBody>
          <a:bodyPr spcFirstLastPara="1" wrap="square" lIns="112875" tIns="112875" rIns="112875" bIns="11287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 sz="37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 sz="37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 sz="37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 sz="37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 sz="37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 sz="37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 sz="37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 sz="37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 sz="37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46333" y="2058667"/>
            <a:ext cx="3120000" cy="47103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544722" y="779778"/>
            <a:ext cx="6243000" cy="60603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None/>
              <a:defRPr sz="7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None/>
              <a:defRPr sz="7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None/>
              <a:defRPr sz="7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None/>
              <a:defRPr sz="7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None/>
              <a:defRPr sz="7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None/>
              <a:defRPr sz="7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None/>
              <a:defRPr sz="7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None/>
              <a:defRPr sz="7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None/>
              <a:defRPr sz="7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5080000" y="-37"/>
            <a:ext cx="5079900" cy="7620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12875" tIns="112875" rIns="112875" bIns="112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588528" y="6660000"/>
            <a:ext cx="5202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95000" y="1602074"/>
            <a:ext cx="4494600" cy="2533800"/>
          </a:xfrm>
          <a:prstGeom prst="rect">
            <a:avLst/>
          </a:prstGeom>
        </p:spPr>
        <p:txBody>
          <a:bodyPr spcFirstLastPara="1" wrap="square" lIns="112875" tIns="112875" rIns="112875" bIns="11287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95000" y="4215145"/>
            <a:ext cx="4494600" cy="19932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5488333" y="1072889"/>
            <a:ext cx="4263300" cy="54741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Clr>
                <a:schemeClr val="accent1"/>
              </a:buClr>
              <a:buSzPts val="17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55000" y="6267518"/>
            <a:ext cx="6665400" cy="8871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matic SC"/>
              <a:buNone/>
              <a:defRPr sz="30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46333" y="1837445"/>
            <a:ext cx="9467400" cy="2936100"/>
          </a:xfrm>
          <a:prstGeom prst="rect">
            <a:avLst/>
          </a:prstGeom>
        </p:spPr>
        <p:txBody>
          <a:bodyPr spcFirstLastPara="1" wrap="square" lIns="112875" tIns="112875" rIns="112875" bIns="11287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0"/>
              <a:buNone/>
              <a:defRPr sz="148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0"/>
              <a:buNone/>
              <a:defRPr sz="148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0"/>
              <a:buNone/>
              <a:defRPr sz="148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0"/>
              <a:buNone/>
              <a:defRPr sz="148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0"/>
              <a:buNone/>
              <a:defRPr sz="148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0"/>
              <a:buNone/>
              <a:defRPr sz="148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0"/>
              <a:buNone/>
              <a:defRPr sz="148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0"/>
              <a:buNone/>
              <a:defRPr sz="148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800"/>
              <a:buNone/>
              <a:defRPr sz="148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46333" y="4895741"/>
            <a:ext cx="9467400" cy="19272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36550" algn="ctr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36550" algn="ctr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36550" algn="ctr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36550" algn="ctr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36550" algn="ctr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36550" algn="ctr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36550" algn="ctr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36550" algn="ctr">
              <a:spcBef>
                <a:spcPts val="2000"/>
              </a:spcBef>
              <a:spcAft>
                <a:spcPts val="2000"/>
              </a:spcAft>
              <a:buClr>
                <a:schemeClr val="accent1"/>
              </a:buClr>
              <a:buSzPts val="17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875" tIns="112875" rIns="112875" bIns="1128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Amatic SC"/>
              <a:buNone/>
              <a:defRPr sz="5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Amatic SC"/>
              <a:buNone/>
              <a:defRPr sz="5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Amatic SC"/>
              <a:buNone/>
              <a:defRPr sz="5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Amatic SC"/>
              <a:buNone/>
              <a:defRPr sz="5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Amatic SC"/>
              <a:buNone/>
              <a:defRPr sz="5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Amatic SC"/>
              <a:buNone/>
              <a:defRPr sz="5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Amatic SC"/>
              <a:buNone/>
              <a:defRPr sz="5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Amatic SC"/>
              <a:buNone/>
              <a:defRPr sz="5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Amatic SC"/>
              <a:buNone/>
              <a:defRPr sz="5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6333" y="1820259"/>
            <a:ext cx="9467400" cy="49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875" tIns="112875" rIns="112875" bIns="112875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ource Code Pro"/>
              <a:buChar char="●"/>
              <a:defRPr sz="22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Source Code Pro"/>
              <a:buChar char="○"/>
              <a:defRPr sz="17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Source Code Pro"/>
              <a:buChar char="■"/>
              <a:defRPr sz="17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Source Code Pro"/>
              <a:buChar char="●"/>
              <a:defRPr sz="17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Source Code Pro"/>
              <a:buChar char="○"/>
              <a:defRPr sz="17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Source Code Pro"/>
              <a:buChar char="■"/>
              <a:defRPr sz="17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Source Code Pro"/>
              <a:buChar char="●"/>
              <a:defRPr sz="17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Source Code Pro"/>
              <a:buChar char="○"/>
              <a:defRPr sz="17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3655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Font typeface="Source Code Pro"/>
              <a:buChar char="■"/>
              <a:defRPr sz="17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413842" y="6908470"/>
            <a:ext cx="6096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875" tIns="112875" rIns="112875" bIns="112875" anchor="ctr" anchorCtr="0">
            <a:noAutofit/>
          </a:bodyPr>
          <a:lstStyle>
            <a:lvl1pPr lvl="0" algn="r">
              <a:buNone/>
              <a:defRPr sz="12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2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2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2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2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2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2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2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2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infocus.com/120-root-words-prefixes-and-suffixes-pdf-lis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ywc4lFOT7I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WyX8vl6kM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3ihQywgXAvw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914400" y="1414900"/>
            <a:ext cx="8407500" cy="2928600"/>
          </a:xfrm>
          <a:prstGeom prst="rect">
            <a:avLst/>
          </a:prstGeom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Greek/latin Roots in Enlish</a:t>
            </a: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1828800" y="4572000"/>
            <a:ext cx="6578600" cy="990600"/>
          </a:xfrm>
          <a:prstGeom prst="rect">
            <a:avLst/>
          </a:prstGeom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 should we care?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“It’s all Greek to me!”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are greek/latin root words?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46325" y="1254324"/>
            <a:ext cx="9467400" cy="55143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Most words in the English language are based on words from ancient Greek and Latin.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In English grammar, a root is a word or portion of a word from which other words grow, usually through the addition of prefixes and suffixes.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By learning root words, you can decipher unfamiliar words, expand your vocabulary, and become a better English speaker.</a:t>
            </a:r>
            <a:endParaRPr sz="2000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8950" y="4139250"/>
            <a:ext cx="6542550" cy="348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 is it important to know Root words?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46325" y="1364074"/>
            <a:ext cx="9467400" cy="5404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you understand that any time you see the root, theo-, you're going to be dealing with "god" in some form, you'd know that words like theocracy, theology, atheist, polytheistic, and others all have something to do with a deity even if you've never seen or heard those words before.  This also helps while learning new languages!</a:t>
            </a:r>
            <a:endParaRPr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/>
              <a:t>Knowing one root can multiply your vocabulary in an instant. Use this link for some examples!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120 Greek Roots</a:t>
            </a:r>
            <a:endParaRPr/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8850" y="5132775"/>
            <a:ext cx="4744850" cy="216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9673"/>
            <a:ext cx="10055276" cy="76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Reasons for greek/latin words study</a:t>
            </a:r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46333" y="1820259"/>
            <a:ext cx="9467400" cy="4948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Greek and Latin roots are not always the most fun to memorize or study, but they pay off in a big way! When you understand the roots behind the vocabulary we use in everyday language you have a step up on vocabulary comprehension that many others do not have!</a:t>
            </a:r>
            <a:endParaRPr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1.Know one root, know many words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Example: theo = god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Now even if you have not seen a word before you can identify what it might mean by its root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theology, atheist, polytheistic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800">
        <p14:flip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Suffixes can tell you part of speech</a:t>
            </a:r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346333" y="1820259"/>
            <a:ext cx="9467400" cy="4948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Example Suffix: -ist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         Definition: a person who…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“ist is a noun that refers to a person’s job, ability or tendencies.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-cycl</a:t>
            </a:r>
            <a:r>
              <a:rPr lang="en-US" b="1" u="sng"/>
              <a:t>ist</a:t>
            </a:r>
            <a:r>
              <a:rPr lang="en-US" b="1"/>
              <a:t>: a person who cycles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-guitar</a:t>
            </a:r>
            <a:r>
              <a:rPr lang="en-US" b="1" u="sng"/>
              <a:t>ist: a person who plays guitar</a:t>
            </a:r>
            <a:endParaRPr b="1" u="sng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800" i="1"/>
              <a:t>Knowing one suffix, or the word ending can </a:t>
            </a:r>
            <a:endParaRPr sz="1800" i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800" i="1"/>
              <a:t>often give you the part of speech of a word, </a:t>
            </a:r>
            <a:endParaRPr sz="1800" i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800" i="1"/>
              <a:t>which can help you know how to use it in a </a:t>
            </a:r>
            <a:endParaRPr sz="1800" i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800" i="1"/>
              <a:t>sentence.</a:t>
            </a:r>
            <a:endParaRPr sz="1800" i="1"/>
          </a:p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None/>
            </a:pPr>
            <a:endParaRPr b="1" u="sng"/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endParaRPr b="1" u="sng"/>
          </a:p>
        </p:txBody>
      </p:sp>
      <p:pic>
        <p:nvPicPr>
          <p:cNvPr id="89" name="Google Shape;89;p18" descr="Panathenic_Amphor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6225" y="3619500"/>
            <a:ext cx="2857500" cy="400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3.  Know a Prefix, know part of the definition</a:t>
            </a: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346325" y="1317024"/>
            <a:ext cx="9467400" cy="54516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Example Prefix Root: a-, an-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Definition: without, not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Amoral = without morals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Anhydrous = without water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Atypical = not typical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sz="1700" i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700" i="1"/>
              <a:t>Knowing the prefix, or the word beginning can help you understand </a:t>
            </a:r>
            <a:endParaRPr sz="1700" i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700" i="1"/>
              <a:t>part of the word, which is really helpful on a multiple choice vocabulary</a:t>
            </a:r>
            <a:r>
              <a:rPr lang="en-US" sz="2100" b="1"/>
              <a:t> </a:t>
            </a:r>
            <a:r>
              <a:rPr lang="en-US" sz="1800" i="1"/>
              <a:t>test.</a:t>
            </a:r>
            <a:endParaRPr sz="1800" i="1"/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endParaRPr b="1"/>
          </a:p>
        </p:txBody>
      </p:sp>
      <p:pic>
        <p:nvPicPr>
          <p:cNvPr id="96" name="Google Shape;96;p19" descr="see above-- Created using PowToon -- Free sign up at http://www.powtoon.com/ .  Make your own animated videos and animated presentations for free.  PowToon is a free tool that allows you to develop co" title="Root Words Introduc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0875" y="20955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8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Know your roots for future tests!</a:t>
            </a:r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xfrm>
            <a:off x="346333" y="1820259"/>
            <a:ext cx="9467400" cy="4948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It may seem a long way off, but the SAT, ACT, GRE, and every major standardized test will have vocabulary you have not seen.  By using Greek/Latin roots you can figure out the definition even without seeing it!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60% of English has Greek/Latin roots, 90% for the sciences (example-- “logy” = the study of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					Biology, Zoology, Geology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Know one root, know 50 words!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Video: </a:t>
            </a:r>
            <a:r>
              <a:rPr lang="en-US" b="1" u="sng">
                <a:solidFill>
                  <a:schemeClr val="hlink"/>
                </a:solidFill>
                <a:hlinkClick r:id="rId3"/>
              </a:rPr>
              <a:t>Greek and Latin Root Words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b="1"/>
              <a:t>Latin and Greek roots make it easier to learn new languages!</a:t>
            </a:r>
            <a:endParaRPr b="1"/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900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>Somnambulist</a:t>
            </a:r>
            <a:endParaRPr i="1"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1"/>
          </p:nvPr>
        </p:nvSpPr>
        <p:spPr>
          <a:xfrm>
            <a:off x="79783" y="1820259"/>
            <a:ext cx="9467400" cy="4948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3600"/>
              <a:t>som = sleep</a:t>
            </a:r>
            <a:endParaRPr sz="3600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3600"/>
              <a:t>ambul = walk</a:t>
            </a:r>
            <a:endParaRPr sz="3600"/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r>
              <a:rPr lang="en-US" sz="3600"/>
              <a:t>ist = a person who</a:t>
            </a:r>
            <a:endParaRPr sz="3600"/>
          </a:p>
        </p:txBody>
      </p:sp>
      <p:pic>
        <p:nvPicPr>
          <p:cNvPr id="109" name="Google Shape;109;p21" descr="root man does not defeat zepto girl" title="superhero greek and latin root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2075" y="4245725"/>
            <a:ext cx="4341650" cy="325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346333" y="433852"/>
            <a:ext cx="9467400" cy="11868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Examples:</a:t>
            </a:r>
            <a:endParaRPr sz="6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i="1"/>
              <a:t>cosmology</a:t>
            </a:r>
            <a:endParaRPr sz="6000" i="1"/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346325" y="2383201"/>
            <a:ext cx="9467400" cy="43857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Cosmo = Universe</a:t>
            </a:r>
            <a:endParaRPr/>
          </a:p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/>
              <a:t>Ology = The study of</a:t>
            </a:r>
            <a:endParaRPr/>
          </a:p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6000" b="1" i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Kleptomania</a:t>
            </a:r>
            <a:endParaRPr sz="6000" b="1" i="1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Klepto = Steal</a:t>
            </a:r>
            <a:endParaRPr/>
          </a:p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/>
              <a:t>Mania = obsession; excessive enthusiasm or desire</a:t>
            </a:r>
            <a:endParaRPr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6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Custom</PresentationFormat>
  <Paragraphs>59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Amatic SC</vt:lpstr>
      <vt:lpstr>Arial</vt:lpstr>
      <vt:lpstr>Source Code Pro</vt:lpstr>
      <vt:lpstr>Beach Day</vt:lpstr>
      <vt:lpstr>Greek/latin Roots in Enlish</vt:lpstr>
      <vt:lpstr>What are greek/latin root words?</vt:lpstr>
      <vt:lpstr>Why is it important to know Root words? </vt:lpstr>
      <vt:lpstr>PowerPoint Presentation</vt:lpstr>
      <vt:lpstr>Reasons for greek/latin words study</vt:lpstr>
      <vt:lpstr>2. Suffixes can tell you part of speech</vt:lpstr>
      <vt:lpstr>3.  Know a Prefix, know part of the definition</vt:lpstr>
      <vt:lpstr>4. Know your roots for future tests!</vt:lpstr>
      <vt:lpstr>Examples: Somnambulist</vt:lpstr>
      <vt:lpstr>Examples: cosmology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Greek/latin Roots in Enlish</dc:title>
  <dc:creator>computer 3</dc:creator>
  <cp:lastModifiedBy>Dan Hoffman</cp:lastModifiedBy>
  <cp:revision>1</cp:revision>
  <dcterms:modified xsi:type="dcterms:W3CDTF">2021-09-18T21:20:29Z</dcterms:modified>
</cp:coreProperties>
</file>