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028ed0a12_0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028ed0a12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8028ed0a12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8028ed0a12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7fee5b96e1_0_3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7fee5b96e1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84b6d6cb0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84b6d6cb0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8028ed0a12_0_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8028ed0a12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731071dec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731071dec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7731071dec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7731071dec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7731071dec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7731071dec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7731071dec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7731071dec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8028ed0a1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8028ed0a1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8028ed0a12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8028ed0a12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8028ed0a12_1_0:notes"/>
          <p:cNvSpPr/>
          <p:nvPr>
            <p:ph idx="2" type="sldImg"/>
          </p:nvPr>
        </p:nvSpPr>
        <p:spPr>
          <a:xfrm>
            <a:off x="381279" y="685800"/>
            <a:ext cx="6096213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8028ed0a1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8028ed0a12_1_5:notes"/>
          <p:cNvSpPr/>
          <p:nvPr>
            <p:ph idx="2" type="sldImg"/>
          </p:nvPr>
        </p:nvSpPr>
        <p:spPr>
          <a:xfrm>
            <a:off x="381279" y="685800"/>
            <a:ext cx="6096213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8028ed0a12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8028ed0a12_1_14:notes"/>
          <p:cNvSpPr/>
          <p:nvPr>
            <p:ph idx="2" type="sldImg"/>
          </p:nvPr>
        </p:nvSpPr>
        <p:spPr>
          <a:xfrm>
            <a:off x="381279" y="685800"/>
            <a:ext cx="6096213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8028ed0a12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8028ed0a12_1_23:notes"/>
          <p:cNvSpPr/>
          <p:nvPr>
            <p:ph idx="2" type="sldImg"/>
          </p:nvPr>
        </p:nvSpPr>
        <p:spPr>
          <a:xfrm>
            <a:off x="381279" y="685800"/>
            <a:ext cx="6096213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8028ed0a12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8028ed0a12_0_2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8028ed0a12_0_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8028ed0a12_0_3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8028ed0a12_0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3.png"/><Relationship Id="rId4" Type="http://schemas.openxmlformats.org/officeDocument/2006/relationships/hyperlink" Target="https://drive.google.com/open?id=1HtgfSXd6Q7wqhM5o_ytkS9M_QeDj1GSh" TargetMode="External"/><Relationship Id="rId5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corestandards.org/ELA-Literacy/RL/1/2/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roomrecess.com/mobile/Sequencing/play.html" TargetMode="External"/><Relationship Id="rId4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w33-m8-geuM" TargetMode="External"/><Relationship Id="rId4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6.png"/><Relationship Id="rId5" Type="http://schemas.openxmlformats.org/officeDocument/2006/relationships/image" Target="../media/image9.png"/><Relationship Id="rId6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jpg"/><Relationship Id="rId4" Type="http://schemas.openxmlformats.org/officeDocument/2006/relationships/image" Target="../media/image10.png"/><Relationship Id="rId9" Type="http://schemas.openxmlformats.org/officeDocument/2006/relationships/image" Target="../media/image26.png"/><Relationship Id="rId5" Type="http://schemas.openxmlformats.org/officeDocument/2006/relationships/image" Target="../media/image19.png"/><Relationship Id="rId6" Type="http://schemas.openxmlformats.org/officeDocument/2006/relationships/image" Target="../media/image17.png"/><Relationship Id="rId7" Type="http://schemas.openxmlformats.org/officeDocument/2006/relationships/image" Target="../media/image25.png"/><Relationship Id="rId8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E599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4294967295" type="ctrTitle"/>
          </p:nvPr>
        </p:nvSpPr>
        <p:spPr>
          <a:xfrm>
            <a:off x="311700" y="632225"/>
            <a:ext cx="8520600" cy="347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latin typeface="Century Gothic"/>
                <a:ea typeface="Century Gothic"/>
                <a:cs typeface="Century Gothic"/>
                <a:sym typeface="Century Gothic"/>
              </a:rPr>
              <a:t>Story Retell</a:t>
            </a:r>
            <a:endParaRPr b="1" sz="5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latin typeface="Century Gothic"/>
                <a:ea typeface="Century Gothic"/>
                <a:cs typeface="Century Gothic"/>
                <a:sym typeface="Century Gothic"/>
              </a:rPr>
              <a:t>Sequencing Events</a:t>
            </a:r>
            <a:endParaRPr b="1" sz="5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51059" l="0" r="0" t="0"/>
          <a:stretch/>
        </p:blipFill>
        <p:spPr>
          <a:xfrm>
            <a:off x="2292721" y="3173150"/>
            <a:ext cx="4558554" cy="1254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61468" t="8966"/>
          <a:stretch/>
        </p:blipFill>
        <p:spPr>
          <a:xfrm>
            <a:off x="7022025" y="766275"/>
            <a:ext cx="862475" cy="79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E599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idx="4294967295" type="ctrTitle"/>
          </p:nvPr>
        </p:nvSpPr>
        <p:spPr>
          <a:xfrm>
            <a:off x="311700" y="317925"/>
            <a:ext cx="8520600" cy="390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500" u="sng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CCSS.ELA-LITERACY.RL.1.</a:t>
            </a:r>
            <a:r>
              <a:rPr b="1" lang="en" sz="2500" u="sng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endParaRPr b="1" sz="2500" u="sng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Retell stories, including key details and demonstrate understanding of their central message or lesson.</a:t>
            </a:r>
            <a:endParaRPr sz="25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500" u="sng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“I Can” Statement:</a:t>
            </a:r>
            <a:endParaRPr b="1" sz="2500" u="sng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can retell stories in sequence with important details.</a:t>
            </a:r>
            <a:endParaRPr sz="25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5000" y="3465170"/>
            <a:ext cx="2034000" cy="152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E599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0199" y="184575"/>
            <a:ext cx="5943600" cy="446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E599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idx="4294967295" type="title"/>
          </p:nvPr>
        </p:nvSpPr>
        <p:spPr>
          <a:xfrm>
            <a:off x="311700" y="213850"/>
            <a:ext cx="8520600" cy="80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Let’s play a sequencing game!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(click on the picture to go to the game)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73" name="Google Shape;73;p1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6126" l="14029" r="34767" t="24726"/>
          <a:stretch/>
        </p:blipFill>
        <p:spPr>
          <a:xfrm>
            <a:off x="2230975" y="1152475"/>
            <a:ext cx="4682050" cy="3556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E599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is short video explains how to retell a fiction story by telling the characters, setting, and major events from beginning to end!&#10;&#10;Teachers, visit my TPT store for accompanying lessons!&#10;https://www.teacherspayteachers.com/Product/Story-Elements-Readers-Workshop-Backward-Design-Unit-Plan-1st-Grade-RL13-776881" id="78" name="Google Shape;78;p17" title="How To Retell a Story For Kid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0250" y="282938"/>
            <a:ext cx="6103500" cy="457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E599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8"/>
          <p:cNvPicPr preferRelativeResize="0"/>
          <p:nvPr/>
        </p:nvPicPr>
        <p:blipFill rotWithShape="1">
          <a:blip r:embed="rId3">
            <a:alphaModFix/>
          </a:blip>
          <a:srcRect b="6007" l="21987" r="22177" t="17263"/>
          <a:stretch/>
        </p:blipFill>
        <p:spPr>
          <a:xfrm>
            <a:off x="1670300" y="328600"/>
            <a:ext cx="5803402" cy="4486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E599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9"/>
          <p:cNvPicPr preferRelativeResize="0"/>
          <p:nvPr/>
        </p:nvPicPr>
        <p:blipFill rotWithShape="1">
          <a:blip r:embed="rId3">
            <a:alphaModFix/>
          </a:blip>
          <a:srcRect b="6400" l="22472" r="22273" t="17216"/>
          <a:stretch/>
        </p:blipFill>
        <p:spPr>
          <a:xfrm>
            <a:off x="1719875" y="354150"/>
            <a:ext cx="5704238" cy="4435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E599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0"/>
          <p:cNvPicPr preferRelativeResize="0"/>
          <p:nvPr/>
        </p:nvPicPr>
        <p:blipFill rotWithShape="1">
          <a:blip r:embed="rId3">
            <a:alphaModFix/>
          </a:blip>
          <a:srcRect b="5962" l="22229" r="22017" t="17881"/>
          <a:stretch/>
        </p:blipFill>
        <p:spPr>
          <a:xfrm>
            <a:off x="1719875" y="380262"/>
            <a:ext cx="5704248" cy="43829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E599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1"/>
          <p:cNvPicPr preferRelativeResize="0"/>
          <p:nvPr/>
        </p:nvPicPr>
        <p:blipFill rotWithShape="1">
          <a:blip r:embed="rId3">
            <a:alphaModFix/>
          </a:blip>
          <a:srcRect b="6405" l="22104" r="21891" t="16333"/>
          <a:stretch/>
        </p:blipFill>
        <p:spPr>
          <a:xfrm>
            <a:off x="1748125" y="380262"/>
            <a:ext cx="5647747" cy="438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E599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2"/>
          <p:cNvPicPr preferRelativeResize="0"/>
          <p:nvPr/>
        </p:nvPicPr>
        <p:blipFill rotWithShape="1">
          <a:blip r:embed="rId3">
            <a:alphaModFix/>
          </a:blip>
          <a:srcRect b="8583" l="20138" r="20334" t="17033"/>
          <a:stretch/>
        </p:blipFill>
        <p:spPr>
          <a:xfrm>
            <a:off x="1055600" y="100138"/>
            <a:ext cx="7032802" cy="49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E599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3"/>
          <p:cNvPicPr preferRelativeResize="0"/>
          <p:nvPr/>
        </p:nvPicPr>
        <p:blipFill rotWithShape="1">
          <a:blip r:embed="rId3">
            <a:alphaModFix/>
          </a:blip>
          <a:srcRect b="50001" l="16974" r="17687" t="17733"/>
          <a:stretch/>
        </p:blipFill>
        <p:spPr>
          <a:xfrm>
            <a:off x="433350" y="181675"/>
            <a:ext cx="8277302" cy="229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3"/>
          <p:cNvPicPr preferRelativeResize="0"/>
          <p:nvPr/>
        </p:nvPicPr>
        <p:blipFill rotWithShape="1">
          <a:blip r:embed="rId4">
            <a:alphaModFix/>
          </a:blip>
          <a:srcRect b="22295" l="19247" r="50827" t="54304"/>
          <a:stretch/>
        </p:blipFill>
        <p:spPr>
          <a:xfrm>
            <a:off x="1687750" y="3880950"/>
            <a:ext cx="2736374" cy="1203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3"/>
          <p:cNvPicPr preferRelativeResize="0"/>
          <p:nvPr/>
        </p:nvPicPr>
        <p:blipFill rotWithShape="1">
          <a:blip r:embed="rId5">
            <a:alphaModFix/>
          </a:blip>
          <a:srcRect b="22294" l="52400" r="19288" t="55298"/>
          <a:stretch/>
        </p:blipFill>
        <p:spPr>
          <a:xfrm>
            <a:off x="3277613" y="2562063"/>
            <a:ext cx="2588774" cy="1152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3"/>
          <p:cNvPicPr preferRelativeResize="0"/>
          <p:nvPr/>
        </p:nvPicPr>
        <p:blipFill rotWithShape="1">
          <a:blip r:embed="rId6">
            <a:alphaModFix/>
          </a:blip>
          <a:srcRect b="45695" l="64074" r="7115" t="32275"/>
          <a:stretch/>
        </p:blipFill>
        <p:spPr>
          <a:xfrm>
            <a:off x="5264349" y="3795688"/>
            <a:ext cx="2634202" cy="1133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3"/>
          <p:cNvPicPr preferRelativeResize="0"/>
          <p:nvPr/>
        </p:nvPicPr>
        <p:blipFill rotWithShape="1">
          <a:blip r:embed="rId6">
            <a:alphaModFix/>
          </a:blip>
          <a:srcRect b="45695" l="35459" r="35733" t="32275"/>
          <a:stretch/>
        </p:blipFill>
        <p:spPr>
          <a:xfrm>
            <a:off x="5968326" y="2571738"/>
            <a:ext cx="2634202" cy="1133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3"/>
          <p:cNvPicPr preferRelativeResize="0"/>
          <p:nvPr/>
        </p:nvPicPr>
        <p:blipFill rotWithShape="1">
          <a:blip r:embed="rId6">
            <a:alphaModFix/>
          </a:blip>
          <a:srcRect b="45695" l="6476" r="64715" t="32275"/>
          <a:stretch/>
        </p:blipFill>
        <p:spPr>
          <a:xfrm>
            <a:off x="433350" y="2614375"/>
            <a:ext cx="2634202" cy="1133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175" y="998625"/>
            <a:ext cx="7464342" cy="68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288" y="1594776"/>
            <a:ext cx="7464135" cy="68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4151422"/>
            <a:ext cx="6215063" cy="810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5275" y="2298825"/>
            <a:ext cx="4332799" cy="50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088" y="3477113"/>
            <a:ext cx="7464553" cy="66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5"/>
          <p:cNvPicPr preferRelativeResize="0"/>
          <p:nvPr/>
        </p:nvPicPr>
        <p:blipFill rotWithShape="1">
          <a:blip r:embed="rId9">
            <a:alphaModFix/>
          </a:blip>
          <a:srcRect b="0" l="719" r="-720" t="0"/>
          <a:stretch/>
        </p:blipFill>
        <p:spPr>
          <a:xfrm>
            <a:off x="152400" y="2802800"/>
            <a:ext cx="7464351" cy="661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/>
          <p:nvPr/>
        </p:nvSpPr>
        <p:spPr>
          <a:xfrm>
            <a:off x="76175" y="192350"/>
            <a:ext cx="8756100" cy="8691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Slide each red bar away to see the correct answer.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133" name="Google Shape;133;p26"/>
          <p:cNvSpPr txBox="1"/>
          <p:nvPr/>
        </p:nvSpPr>
        <p:spPr>
          <a:xfrm>
            <a:off x="76175" y="1106885"/>
            <a:ext cx="8756100" cy="796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34" name="Google Shape;134;p26"/>
          <p:cNvSpPr txBox="1"/>
          <p:nvPr/>
        </p:nvSpPr>
        <p:spPr>
          <a:xfrm>
            <a:off x="76175" y="2014721"/>
            <a:ext cx="8756100" cy="796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35" name="Google Shape;135;p26"/>
          <p:cNvSpPr txBox="1"/>
          <p:nvPr/>
        </p:nvSpPr>
        <p:spPr>
          <a:xfrm>
            <a:off x="76175" y="3669275"/>
            <a:ext cx="8756100" cy="673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36" name="Google Shape;136;p26"/>
          <p:cNvSpPr txBox="1"/>
          <p:nvPr/>
        </p:nvSpPr>
        <p:spPr>
          <a:xfrm>
            <a:off x="76175" y="2922586"/>
            <a:ext cx="8756100" cy="673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37" name="Google Shape;137;p26"/>
          <p:cNvSpPr txBox="1"/>
          <p:nvPr/>
        </p:nvSpPr>
        <p:spPr>
          <a:xfrm flipH="1">
            <a:off x="64175" y="4415975"/>
            <a:ext cx="9144000" cy="673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/>
        </p:nvSpPr>
        <p:spPr>
          <a:xfrm>
            <a:off x="124900" y="87025"/>
            <a:ext cx="9019200" cy="48786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Slide this box out of the way to read the whole story all at once.</a:t>
            </a:r>
            <a:endParaRPr sz="6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E599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/>
          <p:nvPr/>
        </p:nvSpPr>
        <p:spPr>
          <a:xfrm>
            <a:off x="462650" y="353525"/>
            <a:ext cx="8152800" cy="10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Century Gothic"/>
                <a:ea typeface="Century Gothic"/>
                <a:cs typeface="Century Gothic"/>
                <a:sym typeface="Century Gothic"/>
              </a:rPr>
              <a:t>Now that we have sequenced the story let’s retell what happened in the beginning, middle and end.</a:t>
            </a:r>
            <a:endParaRPr b="1"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8" name="Google Shape;148;p28"/>
          <p:cNvSpPr txBox="1"/>
          <p:nvPr/>
        </p:nvSpPr>
        <p:spPr>
          <a:xfrm>
            <a:off x="342900" y="1591275"/>
            <a:ext cx="2614500" cy="31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 u="sng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Beginning</a:t>
            </a:r>
            <a:endParaRPr b="1" sz="2500" u="sng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First, an alien landed at my house.</a:t>
            </a:r>
            <a:endParaRPr sz="25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9" name="Google Shape;149;p28"/>
          <p:cNvSpPr txBox="1"/>
          <p:nvPr/>
        </p:nvSpPr>
        <p:spPr>
          <a:xfrm>
            <a:off x="3312050" y="1591275"/>
            <a:ext cx="2454000" cy="34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 u="sng">
                <a:solidFill>
                  <a:srgbClr val="99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Middle</a:t>
            </a:r>
            <a:endParaRPr b="1" sz="2500" u="sng">
              <a:solidFill>
                <a:srgbClr val="99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9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99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Next, a little green man got out. </a:t>
            </a:r>
            <a:endParaRPr sz="2500">
              <a:solidFill>
                <a:srgbClr val="99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99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Then, I gave him a cookie and he liked it. </a:t>
            </a:r>
            <a:r>
              <a:rPr lang="en" sz="1500">
                <a:solidFill>
                  <a:srgbClr val="99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500">
              <a:solidFill>
                <a:srgbClr val="99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0" name="Google Shape;150;p28"/>
          <p:cNvSpPr txBox="1"/>
          <p:nvPr/>
        </p:nvSpPr>
        <p:spPr>
          <a:xfrm>
            <a:off x="6236450" y="1591275"/>
            <a:ext cx="2379000" cy="27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 u="sng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End</a:t>
            </a:r>
            <a:endParaRPr b="1" sz="2500" u="sng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Last, he got on his ship and flew off.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E599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88" y="205975"/>
            <a:ext cx="3629026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9"/>
          <p:cNvSpPr txBox="1"/>
          <p:nvPr/>
        </p:nvSpPr>
        <p:spPr>
          <a:xfrm>
            <a:off x="462650" y="353525"/>
            <a:ext cx="3482400" cy="140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latin typeface="Comfortaa"/>
                <a:ea typeface="Comfortaa"/>
                <a:cs typeface="Comfortaa"/>
                <a:sym typeface="Comfortaa"/>
              </a:rPr>
              <a:t>Let’s review with a poem!</a:t>
            </a:r>
            <a:endParaRPr b="1" sz="39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