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2"/>
  </p:notesMasterIdLst>
  <p:sldIdLst>
    <p:sldId id="256" r:id="rId2"/>
    <p:sldId id="283" r:id="rId3"/>
    <p:sldId id="257" r:id="rId4"/>
    <p:sldId id="258" r:id="rId5"/>
    <p:sldId id="266" r:id="rId6"/>
    <p:sldId id="272" r:id="rId7"/>
    <p:sldId id="261" r:id="rId8"/>
    <p:sldId id="269" r:id="rId9"/>
    <p:sldId id="260" r:id="rId10"/>
    <p:sldId id="262" r:id="rId11"/>
    <p:sldId id="265" r:id="rId12"/>
    <p:sldId id="264" r:id="rId13"/>
    <p:sldId id="263" r:id="rId14"/>
    <p:sldId id="279" r:id="rId15"/>
    <p:sldId id="270" r:id="rId16"/>
    <p:sldId id="271" r:id="rId17"/>
    <p:sldId id="267" r:id="rId18"/>
    <p:sldId id="282" r:id="rId19"/>
    <p:sldId id="280" r:id="rId20"/>
    <p:sldId id="281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4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4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4A8430CC-04EC-47FB-A167-E77DC83318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93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3379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79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79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0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0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811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3812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813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814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518E718-0E52-4030-BA76-3C53611048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7F68A-8EB1-4723-81C1-9584F90F85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51726-76F1-43C4-96DC-7E015B8323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372FB2-1B74-450E-9D6F-C2C9F602A6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A24385-5C04-4216-92D0-89389A02D1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35C94C-DA3A-40BC-86B4-D6186C9503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0F777-0397-42A1-94F2-1D2A07EB12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CC6B7-4C90-4C87-A16E-0CE97838B7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0A6EF-0CEC-4611-ABD9-DC4A439E9D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265603-1FD0-4493-BBC1-8E06AFC8DE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B1E618-25B3-47A1-B0B6-3DE89B5A5F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B50C4E9-80AF-4C33-BAC7-9BAF6AA82A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DF1036C-343E-4071-8C88-108FE8B7AE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1911EBD-D8B6-4FB6-BC85-974E0EF3D0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32771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72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73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4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5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6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7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8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9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0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1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2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3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4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5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86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2787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88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8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7CB1218-4F3B-4549-B374-5E949C9141D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279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akparent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ps_k12.org/programs/speced/ABCs.htms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michigan.gov/documents/mde/Draft_Revised_Acc_Sum_Table_282261_7.pdf" TargetMode="External"/><Relationship Id="rId2" Type="http://schemas.openxmlformats.org/officeDocument/2006/relationships/hyperlink" Target="http://www.michigan.gov/mde/0,1607,7-140-22709_31168---,00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ichigan.gov/documents/mde/MME_2008_Accomms_Summary_Table_2007-11-06_2_214855_7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_k12.org/programs/speced/ABCs.htms" TargetMode="External"/><Relationship Id="rId2" Type="http://schemas.openxmlformats.org/officeDocument/2006/relationships/hyperlink" Target="http://www.peakparent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ichigan.gov/documents/mde/MME_2008_Accomms_Summary_Table_2007-11-06_2_214855_7.pdf" TargetMode="External"/><Relationship Id="rId5" Type="http://schemas.openxmlformats.org/officeDocument/2006/relationships/hyperlink" Target="http://michigan.gov/documents/mde/Draft_Revised_Acc_Sum_Table_282261_7.pdf" TargetMode="External"/><Relationship Id="rId4" Type="http://schemas.openxmlformats.org/officeDocument/2006/relationships/hyperlink" Target="http://www.cast.org/publications/ncac/ncac_diffinstruc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tlc.org/Web%20Resource%20Library/Common%20Testing%20Accommodations.pdf" TargetMode="External"/><Relationship Id="rId7" Type="http://schemas.openxmlformats.org/officeDocument/2006/relationships/hyperlink" Target="http://www.interventioncentral.org/" TargetMode="External"/><Relationship Id="rId2" Type="http://schemas.openxmlformats.org/officeDocument/2006/relationships/hyperlink" Target="http://www.nichcy.org/EducateChildren/Supports/Pages/default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8accesscenter.org/training_resources/documents/Learning%20Accommodations%20Math.pdf" TargetMode="External"/><Relationship Id="rId5" Type="http://schemas.openxmlformats.org/officeDocument/2006/relationships/hyperlink" Target="http://www.paec.org/fdlrstech/k12_05-59a.pdf" TargetMode="External"/><Relationship Id="rId4" Type="http://schemas.openxmlformats.org/officeDocument/2006/relationships/hyperlink" Target="http://www.ldat.org/ld_info/accommodation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Special Education Accommodations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Because all children deserve to be successful! </a:t>
            </a:r>
            <a:endParaRPr lang="en-US" sz="3600"/>
          </a:p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Accommodations VS Modifications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Accommodations are changes in HOW students access information and demonstrates learning.</a:t>
            </a:r>
          </a:p>
          <a:p>
            <a:r>
              <a:rPr lang="en-US"/>
              <a:t>Modifications are changes in WHAT a student is expected to learn.</a:t>
            </a:r>
          </a:p>
          <a:p>
            <a:endParaRPr lang="en-US"/>
          </a:p>
          <a:p>
            <a:endParaRPr lang="en-US"/>
          </a:p>
          <a:p>
            <a:r>
              <a:rPr lang="en-US">
                <a:hlinkClick r:id="rId2"/>
              </a:rPr>
              <a:t>www.peakparent.org</a:t>
            </a:r>
            <a:endParaRPr lang="en-US"/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4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Rationale</a:t>
            </a:r>
          </a:p>
        </p:txBody>
      </p:sp>
      <p:sp>
        <p:nvSpPr>
          <p:cNvPr id="34839" name="Rectangle 2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/>
          </a:p>
          <a:p>
            <a:endParaRPr lang="en-US"/>
          </a:p>
          <a:p>
            <a:pPr>
              <a:buFontTx/>
              <a:buNone/>
            </a:pPr>
            <a:r>
              <a:rPr lang="en-US" sz="3600"/>
              <a:t>	All students thrive with opportunities to succeed. Accommodations provide those experiences for all children.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828800"/>
            <a:ext cx="7772400" cy="3733800"/>
          </a:xfrm>
        </p:spPr>
        <p:txBody>
          <a:bodyPr/>
          <a:lstStyle/>
          <a:p>
            <a:r>
              <a:rPr lang="en-US" b="0">
                <a:solidFill>
                  <a:schemeClr val="folHlink"/>
                </a:solidFill>
              </a:rPr>
              <a:t>All students benefit</a:t>
            </a:r>
            <a:br>
              <a:rPr lang="en-US" b="0">
                <a:solidFill>
                  <a:schemeClr val="folHlink"/>
                </a:solidFill>
              </a:rPr>
            </a:br>
            <a:r>
              <a:rPr lang="en-US" b="0">
                <a:solidFill>
                  <a:schemeClr val="folHlink"/>
                </a:solidFill>
              </a:rPr>
              <a:t>when accommodations are implemented.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/>
            </a:r>
            <a:br>
              <a:rPr lang="en-US" sz="4000"/>
            </a:br>
            <a:r>
              <a:rPr lang="en-US" sz="4000"/>
              <a:t>IDEA 2004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4000"/>
              <a:t>States that accommodations must be provided by districts in order to:</a:t>
            </a:r>
          </a:p>
          <a:p>
            <a:r>
              <a:rPr lang="en-US"/>
              <a:t>Provide students with equal access</a:t>
            </a:r>
          </a:p>
          <a:p>
            <a:r>
              <a:rPr lang="en-US"/>
              <a:t>Consider functional limitations</a:t>
            </a:r>
          </a:p>
          <a:p>
            <a:r>
              <a:rPr lang="en-US"/>
              <a:t>Consider alternative methods of performance</a:t>
            </a:r>
          </a:p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Michigan Administrative Rules for Special Education (MARSE)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Rule 340.1722a(4) states that each public agency shall provide special education and related services to a student with a disability in accordance with the student’s individualized education program.</a:t>
            </a:r>
          </a:p>
          <a:p>
            <a:r>
              <a:rPr lang="en-US"/>
              <a:t>This includes implementation of accommodations in the general education classroom as well as in all settings in the school.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8077200" cy="1447800"/>
          </a:xfrm>
        </p:spPr>
        <p:txBody>
          <a:bodyPr/>
          <a:lstStyle/>
          <a:p>
            <a:r>
              <a:rPr lang="en-US"/>
              <a:t>General and Special Education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1638300"/>
            <a:ext cx="8229600" cy="2171700"/>
          </a:xfrm>
        </p:spPr>
        <p:txBody>
          <a:bodyPr/>
          <a:lstStyle/>
          <a:p>
            <a:endParaRPr lang="en-US" sz="2800"/>
          </a:p>
          <a:p>
            <a:r>
              <a:rPr lang="en-US" sz="2800"/>
              <a:t>All students learn better when they are working within their “zone of proximal development”. For special education students this need is met with differentiated instruction and accommodations.</a:t>
            </a:r>
          </a:p>
          <a:p>
            <a:endParaRPr lang="en-US" sz="2800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886200"/>
            <a:ext cx="8077200" cy="2209800"/>
          </a:xfrm>
        </p:spPr>
        <p:txBody>
          <a:bodyPr/>
          <a:lstStyle/>
          <a:p>
            <a:r>
              <a:rPr lang="en-US" sz="2800"/>
              <a:t>All students learn the same benchmarks but they express their knowledge differently.</a:t>
            </a:r>
          </a:p>
          <a:p>
            <a:r>
              <a:rPr lang="en-US" sz="2800"/>
              <a:t>For all students to feel safe and unthreatened, they may need additional encouragement and support</a:t>
            </a:r>
            <a:r>
              <a:rPr lang="en-US"/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6000"/>
              <a:t>How do accommodations look in a classroom?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ABC’s of Accommodations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By: Cincinnati Public Schools</a:t>
            </a:r>
          </a:p>
          <a:p>
            <a:pPr>
              <a:lnSpc>
                <a:spcPct val="90000"/>
              </a:lnSpc>
            </a:pPr>
            <a:r>
              <a:rPr lang="en-US" sz="2400">
                <a:hlinkClick r:id="rId2"/>
              </a:rPr>
              <a:t>www.cps_k12.org/programs/speced/ABCs.htms</a:t>
            </a: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3975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8397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6962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A    Alphabet strip taped to student’s desk</a:t>
            </a:r>
          </a:p>
          <a:p>
            <a:pPr>
              <a:lnSpc>
                <a:spcPct val="90000"/>
              </a:lnSpc>
            </a:pPr>
            <a:r>
              <a:rPr lang="en-US" sz="2000"/>
              <a:t>B    Breaks to keep them calm and ready to learn</a:t>
            </a:r>
          </a:p>
          <a:p>
            <a:pPr>
              <a:lnSpc>
                <a:spcPct val="90000"/>
              </a:lnSpc>
            </a:pPr>
            <a:r>
              <a:rPr lang="en-US" sz="2000"/>
              <a:t>C    Checklists and Computers</a:t>
            </a:r>
          </a:p>
          <a:p>
            <a:pPr>
              <a:lnSpc>
                <a:spcPct val="90000"/>
              </a:lnSpc>
            </a:pPr>
            <a:r>
              <a:rPr lang="en-US" sz="2000"/>
              <a:t>D    Dictate assignments to student</a:t>
            </a:r>
          </a:p>
          <a:p>
            <a:pPr>
              <a:lnSpc>
                <a:spcPct val="90000"/>
              </a:lnSpc>
            </a:pPr>
            <a:r>
              <a:rPr lang="en-US" sz="2000"/>
              <a:t>E    Extend time</a:t>
            </a:r>
          </a:p>
          <a:p>
            <a:pPr>
              <a:lnSpc>
                <a:spcPct val="90000"/>
              </a:lnSpc>
            </a:pPr>
            <a:r>
              <a:rPr lang="en-US" sz="2000"/>
              <a:t>F    Flash cards</a:t>
            </a:r>
          </a:p>
          <a:p>
            <a:pPr>
              <a:lnSpc>
                <a:spcPct val="90000"/>
              </a:lnSpc>
            </a:pPr>
            <a:r>
              <a:rPr lang="en-US" sz="2000"/>
              <a:t>G    Group cooperatively</a:t>
            </a:r>
          </a:p>
          <a:p>
            <a:pPr>
              <a:lnSpc>
                <a:spcPct val="90000"/>
              </a:lnSpc>
            </a:pPr>
            <a:r>
              <a:rPr lang="en-US" sz="2000"/>
              <a:t>H    Highlight main ideas, specific words, or directions</a:t>
            </a:r>
          </a:p>
          <a:p>
            <a:pPr>
              <a:lnSpc>
                <a:spcPct val="90000"/>
              </a:lnSpc>
            </a:pPr>
            <a:r>
              <a:rPr lang="en-US" sz="2000"/>
              <a:t>I    Instruction given orally and in print</a:t>
            </a:r>
          </a:p>
          <a:p>
            <a:pPr>
              <a:lnSpc>
                <a:spcPct val="90000"/>
              </a:lnSpc>
            </a:pPr>
            <a:r>
              <a:rPr lang="en-US" sz="2000"/>
              <a:t>J    Journal writing could be done by drawing pictures</a:t>
            </a:r>
          </a:p>
          <a:p>
            <a:pPr>
              <a:lnSpc>
                <a:spcPct val="90000"/>
              </a:lnSpc>
            </a:pPr>
            <a:r>
              <a:rPr lang="en-US" sz="2000"/>
              <a:t>K    Kids use planners to organize their work</a:t>
            </a:r>
          </a:p>
          <a:p>
            <a:pPr>
              <a:lnSpc>
                <a:spcPct val="90000"/>
              </a:lnSpc>
            </a:pPr>
            <a:r>
              <a:rPr lang="en-US" sz="2000"/>
              <a:t>L    Large print is easier to read</a:t>
            </a:r>
          </a:p>
          <a:p>
            <a:pPr>
              <a:lnSpc>
                <a:spcPct val="90000"/>
              </a:lnSpc>
            </a:pPr>
            <a:r>
              <a:rPr lang="en-US" sz="2000"/>
              <a:t>M    Manipulatives and Models</a:t>
            </a:r>
          </a:p>
          <a:p>
            <a:pPr>
              <a:lnSpc>
                <a:spcPct val="90000"/>
              </a:lnSpc>
            </a:pPr>
            <a:r>
              <a:rPr lang="en-US" sz="2000"/>
              <a:t>N    Number lines and notebooks</a:t>
            </a:r>
          </a:p>
          <a:p>
            <a:pPr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3975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696200" cy="5105400"/>
          </a:xfrm>
        </p:spPr>
        <p:txBody>
          <a:bodyPr/>
          <a:lstStyle/>
          <a:p>
            <a:r>
              <a:rPr lang="en-US" sz="2000"/>
              <a:t>O   Oral reports and tests instead of written ones</a:t>
            </a:r>
          </a:p>
          <a:p>
            <a:r>
              <a:rPr lang="en-US" sz="2000"/>
              <a:t>P    Paired reading, Peer tutors</a:t>
            </a:r>
          </a:p>
          <a:p>
            <a:r>
              <a:rPr lang="en-US" sz="2000"/>
              <a:t>Q   Quiet spaces or work areas</a:t>
            </a:r>
          </a:p>
          <a:p>
            <a:r>
              <a:rPr lang="en-US" sz="2000"/>
              <a:t>R    Read tests, directions, and assignments</a:t>
            </a:r>
          </a:p>
          <a:p>
            <a:r>
              <a:rPr lang="en-US" sz="2000"/>
              <a:t>S   Shorten assignments, smaller amounts, study guides</a:t>
            </a:r>
          </a:p>
          <a:p>
            <a:r>
              <a:rPr lang="en-US" sz="2000"/>
              <a:t>T   Tape stories</a:t>
            </a:r>
          </a:p>
          <a:p>
            <a:r>
              <a:rPr lang="en-US" sz="2000"/>
              <a:t>U   Use a test format that requires little writing</a:t>
            </a:r>
          </a:p>
          <a:p>
            <a:r>
              <a:rPr lang="en-US" sz="2000"/>
              <a:t>V   Visual aids including posted reminders</a:t>
            </a:r>
          </a:p>
          <a:p>
            <a:r>
              <a:rPr lang="en-US" sz="2000"/>
              <a:t>W  Wait time needs to be longer</a:t>
            </a:r>
          </a:p>
          <a:p>
            <a:r>
              <a:rPr lang="en-US" sz="2000"/>
              <a:t>X   Xerox copies of assignments for home</a:t>
            </a:r>
          </a:p>
          <a:p>
            <a:r>
              <a:rPr lang="en-US" sz="2000"/>
              <a:t>Y   Your tests could be open book or take home</a:t>
            </a:r>
          </a:p>
          <a:p>
            <a:r>
              <a:rPr lang="en-US" sz="2000"/>
              <a:t>Z   Zero in on reinforcing concepts through hands-on activities and games.  We all like games!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400"/>
              <a:t>More Examples of Accommodations</a:t>
            </a:r>
          </a:p>
        </p:txBody>
      </p:sp>
      <p:sp>
        <p:nvSpPr>
          <p:cNvPr id="113669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4038600" cy="25527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>
                <a:solidFill>
                  <a:schemeClr val="hlink"/>
                </a:solidFill>
              </a:rPr>
              <a:t>Test Accommodations</a:t>
            </a:r>
          </a:p>
          <a:p>
            <a:pPr>
              <a:buFontTx/>
              <a:buNone/>
            </a:pPr>
            <a:r>
              <a:rPr lang="en-US" sz="2400"/>
              <a:t>Change essay to multiple choice</a:t>
            </a:r>
          </a:p>
          <a:p>
            <a:pPr>
              <a:buFontTx/>
              <a:buNone/>
            </a:pPr>
            <a:r>
              <a:rPr lang="en-US" sz="2400"/>
              <a:t>No penalties for spelling errors</a:t>
            </a:r>
          </a:p>
          <a:p>
            <a:pPr>
              <a:buFontTx/>
              <a:buNone/>
            </a:pPr>
            <a:r>
              <a:rPr lang="en-US" sz="2400"/>
              <a:t>Different test or worksheet</a:t>
            </a:r>
          </a:p>
          <a:p>
            <a:pPr>
              <a:buFontTx/>
              <a:buNone/>
            </a:pPr>
            <a:r>
              <a:rPr lang="en-US" sz="2400"/>
              <a:t>Decrease the level of difficulty</a:t>
            </a:r>
          </a:p>
          <a:p>
            <a:pPr>
              <a:buFontTx/>
              <a:buNone/>
            </a:pPr>
            <a:r>
              <a:rPr lang="en-US" sz="2400"/>
              <a:t>Decrease number of vocabulary words</a:t>
            </a:r>
          </a:p>
          <a:p>
            <a:pPr>
              <a:buFontTx/>
              <a:buNone/>
            </a:pPr>
            <a:r>
              <a:rPr lang="en-US" sz="2400"/>
              <a:t>Allow use of notes</a:t>
            </a:r>
          </a:p>
          <a:p>
            <a:pPr>
              <a:buFontTx/>
              <a:buNone/>
            </a:pPr>
            <a:r>
              <a:rPr lang="en-US" sz="2400"/>
              <a:t>Type on computer</a:t>
            </a:r>
          </a:p>
          <a:p>
            <a:pPr>
              <a:buFontTx/>
              <a:buNone/>
            </a:pPr>
            <a:r>
              <a:rPr lang="en-US" sz="2400"/>
              <a:t>Give orally</a:t>
            </a:r>
          </a:p>
          <a:p>
            <a:pPr>
              <a:buFontTx/>
              <a:buNone/>
            </a:pPr>
            <a:r>
              <a:rPr lang="en-US" sz="2400"/>
              <a:t>Length shortened</a:t>
            </a:r>
          </a:p>
          <a:p>
            <a:pPr>
              <a:buFontTx/>
              <a:buNone/>
            </a:pPr>
            <a:r>
              <a:rPr lang="en-US" sz="2400"/>
              <a:t>Modify grading scale</a:t>
            </a:r>
          </a:p>
          <a:p>
            <a:pPr>
              <a:buFontTx/>
              <a:buNone/>
            </a:pPr>
            <a:endParaRPr lang="en-US" sz="2400"/>
          </a:p>
          <a:p>
            <a:pPr>
              <a:buFontTx/>
              <a:buNone/>
            </a:pPr>
            <a:endParaRPr lang="en-US" sz="2400"/>
          </a:p>
        </p:txBody>
      </p:sp>
      <p:sp>
        <p:nvSpPr>
          <p:cNvPr id="113668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4648200" y="1219200"/>
            <a:ext cx="4038600" cy="25527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>
                <a:solidFill>
                  <a:schemeClr val="hlink"/>
                </a:solidFill>
              </a:rPr>
              <a:t>Pacing</a:t>
            </a:r>
          </a:p>
          <a:p>
            <a:pPr>
              <a:buFontTx/>
              <a:buNone/>
            </a:pPr>
            <a:r>
              <a:rPr lang="en-US" sz="2400"/>
              <a:t>Extended Time</a:t>
            </a:r>
          </a:p>
          <a:p>
            <a:pPr>
              <a:buFontTx/>
              <a:buNone/>
            </a:pPr>
            <a:r>
              <a:rPr lang="en-US" sz="2400"/>
              <a:t>Breaks</a:t>
            </a:r>
          </a:p>
          <a:p>
            <a:pPr>
              <a:buFontTx/>
              <a:buNone/>
            </a:pPr>
            <a:r>
              <a:rPr lang="en-US" sz="2400"/>
              <a:t>Vary activity</a:t>
            </a:r>
          </a:p>
          <a:p>
            <a:pPr>
              <a:buFontTx/>
              <a:buNone/>
            </a:pPr>
            <a:r>
              <a:rPr lang="en-US" sz="2400"/>
              <a:t>Omit timed assignments</a:t>
            </a:r>
          </a:p>
          <a:p>
            <a:pPr>
              <a:buFontTx/>
              <a:buNone/>
            </a:pPr>
            <a:r>
              <a:rPr lang="en-US" sz="2400"/>
              <a:t>Frequent verbal checks for 	understanding</a:t>
            </a:r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sz="2800"/>
          </a:p>
          <a:p>
            <a:pPr>
              <a:buFontTx/>
              <a:buNone/>
            </a:pPr>
            <a:endParaRPr lang="en-US" sz="28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Necessity of Accommodations</a:t>
            </a:r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>
              <a:buFontTx/>
              <a:buNone/>
            </a:pPr>
            <a:endParaRPr lang="en-US" sz="1800"/>
          </a:p>
          <a:p>
            <a:pPr>
              <a:buFontTx/>
              <a:buNone/>
            </a:pPr>
            <a:endParaRPr lang="en-US" sz="1800"/>
          </a:p>
          <a:p>
            <a:r>
              <a:rPr lang="en-US" sz="2800"/>
              <a:t>All students learn in unique ways and therefore have unique challenges.</a:t>
            </a:r>
          </a:p>
          <a:p>
            <a:pPr>
              <a:buFontTx/>
              <a:buNone/>
            </a:pPr>
            <a:endParaRPr lang="en-US" sz="1800"/>
          </a:p>
          <a:p>
            <a:r>
              <a:rPr lang="en-US" sz="2800"/>
              <a:t>A student’s ability to listen, think, speak, read, write, spell, or to do mathematical calculations may be affected by his or her disability.</a:t>
            </a:r>
          </a:p>
          <a:p>
            <a:pPr>
              <a:buFontTx/>
              <a:buNone/>
            </a:pPr>
            <a:endParaRPr lang="en-US" sz="1800"/>
          </a:p>
          <a:p>
            <a:r>
              <a:rPr lang="en-US" sz="2800"/>
              <a:t>Differentiated instruction allows teachers to meet the needs of all learners.</a:t>
            </a:r>
            <a:endParaRPr lang="en-US" sz="1400"/>
          </a:p>
          <a:p>
            <a:endParaRPr lang="en-US" sz="1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	</a:t>
            </a:r>
            <a:r>
              <a:rPr lang="en-US" sz="4800"/>
              <a:t>Teachers respect that each task put before the learner will be interesting, engaging, and accessible to essential understanding and skills. </a:t>
            </a:r>
          </a:p>
        </p:txBody>
      </p:sp>
      <p:sp>
        <p:nvSpPr>
          <p:cNvPr id="198661" name="Text Box 5"/>
          <p:cNvSpPr txBox="1">
            <a:spLocks noChangeArrowheads="1"/>
          </p:cNvSpPr>
          <p:nvPr/>
        </p:nvSpPr>
        <p:spPr bwMode="auto">
          <a:xfrm>
            <a:off x="4267200" y="6172200"/>
            <a:ext cx="457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effectLst>
                  <a:outerShdw blurRad="38100" dist="38100" dir="2700000" algn="tl">
                    <a:srgbClr val="000000"/>
                  </a:outerShdw>
                </a:effectLst>
              </a:rPr>
              <a:t>http://www.cast.org/publications/ncac/ncac_diffinstruc.html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6600"/>
              <a:t>How do I keep track of the accommodations?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457200" y="1116013"/>
            <a:ext cx="8458200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eaLnBrk="1" hangingPunct="1"/>
            <a:r>
              <a:rPr lang="en-US" sz="1200" b="1">
                <a:latin typeface="Arial" charset="0"/>
                <a:ea typeface="Times New Roman" pitchFamily="18" charset="0"/>
                <a:cs typeface="Arial" charset="0"/>
              </a:rPr>
              <a:t>Student Accommodation/Modification Reporting Form</a:t>
            </a:r>
            <a:endParaRPr lang="en-US" sz="1200">
              <a:ea typeface="Times New Roman" pitchFamily="18" charset="0"/>
              <a:cs typeface="Arial" charset="0"/>
            </a:endParaRPr>
          </a:p>
          <a:p>
            <a:r>
              <a:rPr lang="en-US" sz="1200">
                <a:latin typeface="Arial" charset="0"/>
                <a:ea typeface="Times New Roman" pitchFamily="18" charset="0"/>
                <a:cs typeface="Arial" charset="0"/>
              </a:rPr>
              <a:t>Student / IEP Date  ________________________________________________________________   __________________________________</a:t>
            </a:r>
            <a:endParaRPr lang="en-US" sz="1200">
              <a:ea typeface="Times New Roman" pitchFamily="18" charset="0"/>
              <a:cs typeface="Arial" charset="0"/>
            </a:endParaRPr>
          </a:p>
          <a:p>
            <a:r>
              <a:rPr lang="en-US" sz="1200"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1200">
              <a:ea typeface="Times New Roman" pitchFamily="18" charset="0"/>
              <a:cs typeface="Arial" charset="0"/>
            </a:endParaRPr>
          </a:p>
          <a:p>
            <a:r>
              <a:rPr lang="en-US" sz="1200">
                <a:latin typeface="Arial" charset="0"/>
                <a:ea typeface="Times New Roman" pitchFamily="18" charset="0"/>
                <a:cs typeface="Arial" charset="0"/>
              </a:rPr>
              <a:t>General Education Class / Teacher  _______________________________________________________________________________________</a:t>
            </a:r>
            <a:endParaRPr lang="en-US" sz="1200">
              <a:ea typeface="Times New Roman" pitchFamily="18" charset="0"/>
              <a:cs typeface="Arial" charset="0"/>
            </a:endParaRPr>
          </a:p>
          <a:p>
            <a:pPr>
              <a:buFontTx/>
              <a:buAutoNum type="arabicPeriod"/>
            </a:pPr>
            <a:r>
              <a:rPr lang="en-US" sz="1200">
                <a:latin typeface="Arial" charset="0"/>
                <a:ea typeface="Times New Roman" pitchFamily="18" charset="0"/>
                <a:cs typeface="Arial" charset="0"/>
              </a:rPr>
              <a:t>Please refer to the attached accommodation plan from this student’s IEP in order to familiarize yourself with the accommodations and modifications that you are mandated to provide.</a:t>
            </a:r>
            <a:endParaRPr lang="en-US" sz="1200">
              <a:ea typeface="Times New Roman" pitchFamily="18" charset="0"/>
              <a:cs typeface="Arial" charset="0"/>
            </a:endParaRPr>
          </a:p>
          <a:p>
            <a:pPr>
              <a:buFontTx/>
              <a:buAutoNum type="arabicPeriod"/>
            </a:pPr>
            <a:r>
              <a:rPr lang="en-US" sz="1200">
                <a:latin typeface="Arial" charset="0"/>
                <a:ea typeface="Times New Roman" pitchFamily="18" charset="0"/>
                <a:cs typeface="Arial" charset="0"/>
              </a:rPr>
              <a:t>Record all accommodations that you provide during your class on the chart below.  Be sure to note the date for each instance. </a:t>
            </a:r>
            <a:endParaRPr lang="en-US" sz="1200">
              <a:ea typeface="Times New Roman" pitchFamily="18" charset="0"/>
              <a:cs typeface="Arial" charset="0"/>
            </a:endParaRPr>
          </a:p>
          <a:p>
            <a:pPr>
              <a:buFontTx/>
              <a:buAutoNum type="arabicPeriod"/>
            </a:pPr>
            <a:r>
              <a:rPr lang="en-US" sz="1200">
                <a:latin typeface="Arial" charset="0"/>
                <a:ea typeface="Times New Roman" pitchFamily="18" charset="0"/>
                <a:cs typeface="Arial" charset="0"/>
              </a:rPr>
              <a:t>Please turn this form in at the end of each marking period.</a:t>
            </a:r>
            <a:endParaRPr lang="en-US" sz="1200">
              <a:ea typeface="Times New Roman" pitchFamily="18" charset="0"/>
              <a:cs typeface="Arial" charset="0"/>
            </a:endParaRPr>
          </a:p>
          <a:p>
            <a:r>
              <a:rPr lang="en-US" sz="1200" b="1" u="sng">
                <a:latin typeface="Arial" charset="0"/>
                <a:ea typeface="Times New Roman" pitchFamily="18" charset="0"/>
                <a:cs typeface="Arial" charset="0"/>
              </a:rPr>
              <a:t>Thank you for your help.  Your efforts will help our district to ensure compliance with state and federal monitoring standards for special education</a:t>
            </a:r>
            <a:r>
              <a:rPr lang="en-US" sz="1200" u="sng">
                <a:latin typeface="Arial" charset="0"/>
                <a:ea typeface="Times New Roman" pitchFamily="18" charset="0"/>
                <a:cs typeface="Arial" charset="0"/>
              </a:rPr>
              <a:t>.</a:t>
            </a:r>
            <a:endParaRPr lang="en-US" sz="1200">
              <a:ea typeface="Times New Roman" pitchFamily="18" charset="0"/>
              <a:cs typeface="Arial" charset="0"/>
            </a:endParaRPr>
          </a:p>
          <a:p>
            <a:r>
              <a:rPr lang="en-US" sz="1200">
                <a:latin typeface="Arial" charset="0"/>
                <a:ea typeface="Times New Roman" pitchFamily="18" charset="0"/>
                <a:cs typeface="Arial" charset="0"/>
              </a:rPr>
              <a:t>      Accommodation                       Context</a:t>
            </a:r>
          </a:p>
        </p:txBody>
      </p:sp>
      <p:graphicFrame>
        <p:nvGraphicFramePr>
          <p:cNvPr id="190094" name="Group 654"/>
          <p:cNvGraphicFramePr>
            <a:graphicFrameLocks noGrp="1"/>
          </p:cNvGraphicFramePr>
          <p:nvPr/>
        </p:nvGraphicFramePr>
        <p:xfrm>
          <a:off x="457200" y="3810000"/>
          <a:ext cx="7848600" cy="2072640"/>
        </p:xfrm>
        <a:graphic>
          <a:graphicData uri="http://schemas.openxmlformats.org/drawingml/2006/table">
            <a:tbl>
              <a:tblPr/>
              <a:tblGrid>
                <a:gridCol w="1457325"/>
                <a:gridCol w="1395413"/>
                <a:gridCol w="214312"/>
                <a:gridCol w="214313"/>
                <a:gridCol w="214312"/>
                <a:gridCol w="214313"/>
                <a:gridCol w="214312"/>
                <a:gridCol w="214313"/>
                <a:gridCol w="214312"/>
                <a:gridCol w="214313"/>
                <a:gridCol w="214312"/>
                <a:gridCol w="214313"/>
                <a:gridCol w="215900"/>
                <a:gridCol w="214312"/>
                <a:gridCol w="214313"/>
                <a:gridCol w="214312"/>
                <a:gridCol w="214313"/>
                <a:gridCol w="214312"/>
                <a:gridCol w="214313"/>
                <a:gridCol w="214312"/>
                <a:gridCol w="214313"/>
                <a:gridCol w="214312"/>
                <a:gridCol w="214313"/>
                <a:gridCol w="215900"/>
                <a:gridCol w="277812"/>
              </a:tblGrid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Why do I have to include accommodations in every lesson?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1238"/>
            <a:ext cx="8229600" cy="3814762"/>
          </a:xfrm>
        </p:spPr>
        <p:txBody>
          <a:bodyPr/>
          <a:lstStyle/>
          <a:p>
            <a:r>
              <a:rPr lang="en-US"/>
              <a:t>Individualized Education Programs are legal documents which include the supplementary services (accommodations)</a:t>
            </a:r>
          </a:p>
          <a:p>
            <a:r>
              <a:rPr lang="en-US"/>
              <a:t>Accommodations “even the playing field” for all students.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Accommodations </a:t>
            </a:r>
            <a:br>
              <a:rPr lang="en-US" sz="4000"/>
            </a:br>
            <a:r>
              <a:rPr lang="en-US" sz="4000"/>
              <a:t>in standardized testing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839200" cy="449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Accommodations on standardized tests should match the accommodations listed in the IEP.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There should be common thread of need that runs from the present level statement through the goals and all assessments.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The </a:t>
            </a:r>
            <a:r>
              <a:rPr lang="en-US" sz="2400" dirty="0" smtClean="0"/>
              <a:t>newly approved Revised </a:t>
            </a:r>
            <a:r>
              <a:rPr lang="en-US" sz="2400" dirty="0"/>
              <a:t>Assessment Accommodation Summary Table can be downloaded at:   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	</a:t>
            </a:r>
            <a:r>
              <a:rPr lang="en-US" sz="2400" dirty="0" smtClean="0">
                <a:hlinkClick r:id="rId2"/>
              </a:rPr>
              <a:t>OEAA Accommodations Summary Table</a:t>
            </a:r>
            <a:endParaRPr lang="en-US" sz="2400" b="1" dirty="0">
              <a:hlinkClick r:id="rId3"/>
            </a:endParaRPr>
          </a:p>
          <a:p>
            <a:pPr>
              <a:lnSpc>
                <a:spcPct val="80000"/>
              </a:lnSpc>
            </a:pPr>
            <a:r>
              <a:rPr lang="en-US" sz="2400" dirty="0"/>
              <a:t>MME Accommodations:</a:t>
            </a:r>
            <a:endParaRPr lang="en-US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	</a:t>
            </a:r>
            <a:r>
              <a:rPr lang="en-US" sz="2400" dirty="0" smtClean="0">
                <a:hlinkClick r:id="rId4"/>
              </a:rPr>
              <a:t>Michigan Merit Exam Accommodations</a:t>
            </a:r>
            <a:endParaRPr lang="en-US" sz="2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Sources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>
                <a:hlinkClick r:id="rId2"/>
              </a:rPr>
              <a:t>www.peakparent.org</a:t>
            </a:r>
            <a:endParaRPr lang="en-US" sz="2800"/>
          </a:p>
          <a:p>
            <a:r>
              <a:rPr lang="en-US" sz="2800">
                <a:hlinkClick r:id="rId3"/>
              </a:rPr>
              <a:t>www.cps_k12.org/programs/speced/ABCs.htms</a:t>
            </a:r>
            <a:endParaRPr lang="en-US" sz="2800"/>
          </a:p>
          <a:p>
            <a:r>
              <a:rPr lang="en-US" sz="2800">
                <a:hlinkClick r:id="rId4"/>
              </a:rPr>
              <a:t>http://www.cast.org/publications/ncac/ncac_diffinstruc.html</a:t>
            </a:r>
            <a:endParaRPr lang="en-US" sz="2800"/>
          </a:p>
          <a:p>
            <a:pPr>
              <a:buFontTx/>
              <a:buNone/>
            </a:pPr>
            <a:r>
              <a:rPr lang="en-US" sz="2800"/>
              <a:t>	</a:t>
            </a:r>
            <a:r>
              <a:rPr lang="en-US" sz="2800">
                <a:hlinkClick r:id="rId5"/>
              </a:rPr>
              <a:t>http://michigan.gov/documents/mde/Draft_Revised_Acc_Sum_Table_282261_7.pdf</a:t>
            </a:r>
            <a:r>
              <a:rPr lang="en-US" sz="2800"/>
              <a:t> </a:t>
            </a:r>
            <a:endParaRPr lang="en-US" sz="2800" b="1">
              <a:hlinkClick r:id="rId5"/>
            </a:endParaRPr>
          </a:p>
          <a:p>
            <a:r>
              <a:rPr lang="en-US" sz="2800">
                <a:hlinkClick r:id="rId6"/>
              </a:rPr>
              <a:t>http://www.michigan.gov/documents/mde/MME_2008_Accomms_Summary_Table_2007-11-06_2_214855_7.pdf</a:t>
            </a:r>
            <a:endParaRPr lang="en-US" sz="28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Links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>
                <a:solidFill>
                  <a:schemeClr val="hlink"/>
                </a:solidFill>
              </a:rPr>
              <a:t>http://www.raisingsmallsouls.com</a:t>
            </a:r>
          </a:p>
          <a:p>
            <a:pPr>
              <a:lnSpc>
                <a:spcPct val="80000"/>
              </a:lnSpc>
            </a:pPr>
            <a:r>
              <a:rPr lang="en-US" sz="2800">
                <a:solidFill>
                  <a:schemeClr val="hlink"/>
                </a:solidFill>
              </a:rPr>
              <a:t>http://www.cast.org/publications/ncac/ncac_diffinstruc.html</a:t>
            </a:r>
          </a:p>
          <a:p>
            <a:pPr>
              <a:lnSpc>
                <a:spcPct val="80000"/>
              </a:lnSpc>
            </a:pPr>
            <a:r>
              <a:rPr lang="en-US" sz="2800">
                <a:hlinkClick r:id="rId2"/>
              </a:rPr>
              <a:t>http://www.nichcy.org/EducateChildren/Supports/Pages/default.aspx</a:t>
            </a:r>
            <a:endParaRPr lang="en-US" sz="2800">
              <a:hlinkClick r:id="rId3"/>
            </a:endParaRPr>
          </a:p>
          <a:p>
            <a:pPr>
              <a:lnSpc>
                <a:spcPct val="80000"/>
              </a:lnSpc>
            </a:pPr>
            <a:r>
              <a:rPr lang="en-US" sz="2800">
                <a:hlinkClick r:id="rId3"/>
              </a:rPr>
              <a:t>http://www.ttlc.org/Web%20Resource%20Library/Common%20Testing%20Accommodations.pdf</a:t>
            </a:r>
            <a:endParaRPr lang="en-US" sz="2800">
              <a:hlinkClick r:id="rId4"/>
            </a:endParaRPr>
          </a:p>
          <a:p>
            <a:pPr>
              <a:lnSpc>
                <a:spcPct val="80000"/>
              </a:lnSpc>
            </a:pPr>
            <a:r>
              <a:rPr lang="en-US" sz="2800">
                <a:hlinkClick r:id="rId4"/>
              </a:rPr>
              <a:t>http://www.ldat.org/ld_info/accommodations.html</a:t>
            </a:r>
            <a:endParaRPr lang="en-US" sz="2800">
              <a:hlinkClick r:id="rId5"/>
            </a:endParaRPr>
          </a:p>
          <a:p>
            <a:pPr>
              <a:lnSpc>
                <a:spcPct val="80000"/>
              </a:lnSpc>
            </a:pPr>
            <a:r>
              <a:rPr lang="en-US" sz="2800">
                <a:hlinkClick r:id="rId5"/>
              </a:rPr>
              <a:t>http://www.paec.org/fdlrstech/k12_05-59a.pdf</a:t>
            </a:r>
            <a:endParaRPr lang="en-US" sz="2800">
              <a:hlinkClick r:id="rId6"/>
            </a:endParaRPr>
          </a:p>
          <a:p>
            <a:pPr>
              <a:lnSpc>
                <a:spcPct val="80000"/>
              </a:lnSpc>
            </a:pPr>
            <a:r>
              <a:rPr lang="en-US" sz="2800">
                <a:hlinkClick r:id="rId6"/>
              </a:rPr>
              <a:t>http://www.k8accesscenter.org/training_resources/documents/Learning%20Accommodations%20Math.pdf</a:t>
            </a:r>
            <a:endParaRPr lang="en-US" sz="2800"/>
          </a:p>
          <a:p>
            <a:pPr>
              <a:lnSpc>
                <a:spcPct val="80000"/>
              </a:lnSpc>
            </a:pPr>
            <a:r>
              <a:rPr lang="en-US" sz="2800">
                <a:hlinkClick r:id="rId7"/>
              </a:rPr>
              <a:t>www.interventioncentral.org</a:t>
            </a:r>
            <a:endParaRPr lang="en-US" sz="2800"/>
          </a:p>
          <a:p>
            <a:pPr>
              <a:lnSpc>
                <a:spcPct val="80000"/>
              </a:lnSpc>
              <a:buFontTx/>
              <a:buNone/>
            </a:pPr>
            <a:endParaRPr lang="en-US" sz="2800"/>
          </a:p>
          <a:p>
            <a:pPr>
              <a:lnSpc>
                <a:spcPct val="80000"/>
              </a:lnSpc>
            </a:pPr>
            <a:endParaRPr lang="en-US" sz="28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895</TotalTime>
  <Words>739</Words>
  <Application>Microsoft Office PowerPoint</Application>
  <PresentationFormat>On-screen Show (4:3)</PresentationFormat>
  <Paragraphs>119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Teamwork</vt:lpstr>
      <vt:lpstr>Special Education Accommodations</vt:lpstr>
      <vt:lpstr>Accommodations VS Modifications</vt:lpstr>
      <vt:lpstr>Rationale</vt:lpstr>
      <vt:lpstr>All students benefit when accommodations are implemented.</vt:lpstr>
      <vt:lpstr> IDEA 2004</vt:lpstr>
      <vt:lpstr>Michigan Administrative Rules for Special Education (MARSE)</vt:lpstr>
      <vt:lpstr>General and Special Education</vt:lpstr>
      <vt:lpstr>PowerPoint Presentation</vt:lpstr>
      <vt:lpstr>ABC’s of Accommodations</vt:lpstr>
      <vt:lpstr>PowerPoint Presentation</vt:lpstr>
      <vt:lpstr>PowerPoint Presentation</vt:lpstr>
      <vt:lpstr>More Examples of Accommodations</vt:lpstr>
      <vt:lpstr>Necessity of Accommodations</vt:lpstr>
      <vt:lpstr>PowerPoint Presentation</vt:lpstr>
      <vt:lpstr>PowerPoint Presentation</vt:lpstr>
      <vt:lpstr>PowerPoint Presentation</vt:lpstr>
      <vt:lpstr>Why do I have to include accommodations in every lesson?</vt:lpstr>
      <vt:lpstr>Accommodations  in standardized testing</vt:lpstr>
      <vt:lpstr>Sources</vt:lpstr>
      <vt:lpstr>Links</vt:lpstr>
    </vt:vector>
  </TitlesOfParts>
  <Company>Bay Mills Indian Community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Education Accommodations</dc:title>
  <dc:creator>Charter School</dc:creator>
  <cp:lastModifiedBy>Your User Name</cp:lastModifiedBy>
  <cp:revision>35</cp:revision>
  <dcterms:created xsi:type="dcterms:W3CDTF">2008-11-23T18:49:26Z</dcterms:created>
  <dcterms:modified xsi:type="dcterms:W3CDTF">2014-02-13T14:03:42Z</dcterms:modified>
</cp:coreProperties>
</file>